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ublic Sans" charset="1" panose="00000000000000000000"/>
      <p:regular r:id="rId12"/>
    </p:embeddedFont>
    <p:embeddedFont>
      <p:font typeface="Public Sans Bold" charset="1" panose="00000000000000000000"/>
      <p:regular r:id="rId13"/>
    </p:embeddedFont>
    <p:embeddedFont>
      <p:font typeface="Public Sans Italics" charset="1" panose="00000000000000000000"/>
      <p:regular r:id="rId14"/>
    </p:embeddedFont>
    <p:embeddedFont>
      <p:font typeface="Public Sans Bold Italics" charset="1" panose="00000000000000000000"/>
      <p:regular r:id="rId15"/>
    </p:embeddedFont>
    <p:embeddedFont>
      <p:font typeface="Public Sans Thin" charset="1" panose="00000000000000000000"/>
      <p:regular r:id="rId16"/>
    </p:embeddedFont>
    <p:embeddedFont>
      <p:font typeface="Public Sans Thin Italics" charset="1" panose="00000000000000000000"/>
      <p:regular r:id="rId17"/>
    </p:embeddedFont>
    <p:embeddedFont>
      <p:font typeface="Public Sans Medium" charset="1" panose="00000000000000000000"/>
      <p:regular r:id="rId18"/>
    </p:embeddedFont>
    <p:embeddedFont>
      <p:font typeface="Public Sans Medium Italics" charset="1" panose="00000000000000000000"/>
      <p:regular r:id="rId19"/>
    </p:embeddedFont>
    <p:embeddedFont>
      <p:font typeface="Public Sans Heavy" charset="1" panose="00000000000000000000"/>
      <p:regular r:id="rId20"/>
    </p:embeddedFont>
    <p:embeddedFont>
      <p:font typeface="Public Sans Heavy Italics" charset="1" panose="00000000000000000000"/>
      <p:regular r:id="rId21"/>
    </p:embeddedFont>
    <p:embeddedFont>
      <p:font typeface="Agrandir" charset="1" panose="00000500000000000000"/>
      <p:regular r:id="rId22"/>
    </p:embeddedFont>
    <p:embeddedFont>
      <p:font typeface="Agrandir Bold" charset="1" panose="00000800000000000000"/>
      <p:regular r:id="rId23"/>
    </p:embeddedFont>
    <p:embeddedFont>
      <p:font typeface="Agrandir Italics" charset="1" panose="00000500000000000000"/>
      <p:regular r:id="rId24"/>
    </p:embeddedFont>
    <p:embeddedFont>
      <p:font typeface="Agrandir Bold Italics" charset="1" panose="00000800000000000000"/>
      <p:regular r:id="rId25"/>
    </p:embeddedFont>
    <p:embeddedFont>
      <p:font typeface="Agrandir Thin" charset="1" panose="00000200000000000000"/>
      <p:regular r:id="rId26"/>
    </p:embeddedFont>
    <p:embeddedFont>
      <p:font typeface="Agrandir Thin Italics" charset="1" panose="00000200000000000000"/>
      <p:regular r:id="rId27"/>
    </p:embeddedFont>
    <p:embeddedFont>
      <p:font typeface="Agrandir Medium" charset="1" panose="00000600000000000000"/>
      <p:regular r:id="rId28"/>
    </p:embeddedFont>
    <p:embeddedFont>
      <p:font typeface="Agrandir Medium Italics" charset="1" panose="00000600000000000000"/>
      <p:regular r:id="rId29"/>
    </p:embeddedFont>
    <p:embeddedFont>
      <p:font typeface="Agrandir Ultra-Bold" charset="1" panose="00000A00000000000000"/>
      <p:regular r:id="rId30"/>
    </p:embeddedFont>
    <p:embeddedFont>
      <p:font typeface="Agrandir Ultra-Bold Italics" charset="1" panose="00000A00000000000000"/>
      <p:regular r:id="rId31"/>
    </p:embeddedFont>
    <p:embeddedFont>
      <p:font typeface="Agrandir Heavy" charset="1" panose="00000900000000000000"/>
      <p:regular r:id="rId32"/>
    </p:embeddedFont>
    <p:embeddedFont>
      <p:font typeface="Agrandir Heavy Italics" charset="1" panose="00000900000000000000"/>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9144000" y="302221"/>
            <a:ext cx="8841904" cy="9682557"/>
            <a:chOff x="0" y="0"/>
            <a:chExt cx="2328732" cy="2550139"/>
          </a:xfrm>
        </p:grpSpPr>
        <p:sp>
          <p:nvSpPr>
            <p:cNvPr name="Freeform 3" id="3"/>
            <p:cNvSpPr/>
            <p:nvPr/>
          </p:nvSpPr>
          <p:spPr>
            <a:xfrm flipH="false" flipV="false" rot="0">
              <a:off x="0" y="0"/>
              <a:ext cx="2328732" cy="2550139"/>
            </a:xfrm>
            <a:custGeom>
              <a:avLst/>
              <a:gdLst/>
              <a:ahLst/>
              <a:cxnLst/>
              <a:rect r="r" b="b" t="t" l="l"/>
              <a:pathLst>
                <a:path h="2550139" w="2328732">
                  <a:moveTo>
                    <a:pt x="0" y="0"/>
                  </a:moveTo>
                  <a:lnTo>
                    <a:pt x="2328732" y="0"/>
                  </a:lnTo>
                  <a:lnTo>
                    <a:pt x="2328732" y="2550139"/>
                  </a:lnTo>
                  <a:lnTo>
                    <a:pt x="0" y="2550139"/>
                  </a:lnTo>
                  <a:close/>
                </a:path>
              </a:pathLst>
            </a:custGeom>
            <a:solidFill>
              <a:srgbClr val="FBF6F1"/>
            </a:solidFill>
          </p:spPr>
        </p:sp>
        <p:sp>
          <p:nvSpPr>
            <p:cNvPr name="TextBox 4" id="4"/>
            <p:cNvSpPr txBox="true"/>
            <p:nvPr/>
          </p:nvSpPr>
          <p:spPr>
            <a:xfrm>
              <a:off x="0" y="-28575"/>
              <a:ext cx="2328732" cy="2578714"/>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10159783" y="2041700"/>
            <a:ext cx="6810338" cy="6203599"/>
          </a:xfrm>
          <a:custGeom>
            <a:avLst/>
            <a:gdLst/>
            <a:ahLst/>
            <a:cxnLst/>
            <a:rect r="r" b="b" t="t" l="l"/>
            <a:pathLst>
              <a:path h="6203599" w="6810338">
                <a:moveTo>
                  <a:pt x="0" y="0"/>
                </a:moveTo>
                <a:lnTo>
                  <a:pt x="6810338" y="0"/>
                </a:lnTo>
                <a:lnTo>
                  <a:pt x="6810338" y="6203600"/>
                </a:lnTo>
                <a:lnTo>
                  <a:pt x="0" y="6203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1028700"/>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2660475"/>
            <a:ext cx="7527889" cy="2665940"/>
          </a:xfrm>
          <a:prstGeom prst="rect">
            <a:avLst/>
          </a:prstGeom>
        </p:spPr>
        <p:txBody>
          <a:bodyPr anchor="t" rtlCol="false" tIns="0" lIns="0" bIns="0" rIns="0">
            <a:spAutoFit/>
          </a:bodyPr>
          <a:lstStyle/>
          <a:p>
            <a:pPr marL="0" indent="0" lvl="0">
              <a:lnSpc>
                <a:spcPts val="6866"/>
              </a:lnSpc>
            </a:pPr>
            <a:r>
              <a:rPr lang="en-US" sz="7152" spc="-686">
                <a:solidFill>
                  <a:srgbClr val="156669"/>
                </a:solidFill>
                <a:latin typeface="Public Sans"/>
              </a:rPr>
              <a:t>Healthcare Organization Analysis for Stakeholders</a:t>
            </a:r>
          </a:p>
        </p:txBody>
      </p:sp>
      <p:sp>
        <p:nvSpPr>
          <p:cNvPr name="TextBox 8" id="8"/>
          <p:cNvSpPr txBox="true"/>
          <p:nvPr/>
        </p:nvSpPr>
        <p:spPr>
          <a:xfrm rot="0">
            <a:off x="1038225" y="5788581"/>
            <a:ext cx="7527889" cy="1113554"/>
          </a:xfrm>
          <a:prstGeom prst="rect">
            <a:avLst/>
          </a:prstGeom>
        </p:spPr>
        <p:txBody>
          <a:bodyPr anchor="t" rtlCol="false" tIns="0" lIns="0" bIns="0" rIns="0">
            <a:spAutoFit/>
          </a:bodyPr>
          <a:lstStyle/>
          <a:p>
            <a:pPr marL="0" indent="0" lvl="0">
              <a:lnSpc>
                <a:spcPts val="4226"/>
              </a:lnSpc>
            </a:pPr>
            <a:r>
              <a:rPr lang="en-US" sz="4545" spc="-372">
                <a:solidFill>
                  <a:srgbClr val="156669"/>
                </a:solidFill>
                <a:latin typeface="Public Sans"/>
              </a:rPr>
              <a:t>Database Management Systems Project</a:t>
            </a:r>
          </a:p>
        </p:txBody>
      </p:sp>
      <p:sp>
        <p:nvSpPr>
          <p:cNvPr name="TextBox 9" id="9"/>
          <p:cNvSpPr txBox="true"/>
          <p:nvPr/>
        </p:nvSpPr>
        <p:spPr>
          <a:xfrm rot="0">
            <a:off x="1028700" y="7683186"/>
            <a:ext cx="6956263" cy="2040637"/>
          </a:xfrm>
          <a:prstGeom prst="rect">
            <a:avLst/>
          </a:prstGeom>
        </p:spPr>
        <p:txBody>
          <a:bodyPr anchor="t" rtlCol="false" tIns="0" lIns="0" bIns="0" rIns="0">
            <a:spAutoFit/>
          </a:bodyPr>
          <a:lstStyle/>
          <a:p>
            <a:pPr>
              <a:lnSpc>
                <a:spcPts val="3162"/>
              </a:lnSpc>
            </a:pPr>
            <a:r>
              <a:rPr lang="en-US" sz="3400" spc="-278">
                <a:solidFill>
                  <a:srgbClr val="156669"/>
                </a:solidFill>
                <a:latin typeface="Public Sans"/>
              </a:rPr>
              <a:t>By,</a:t>
            </a:r>
          </a:p>
          <a:p>
            <a:pPr>
              <a:lnSpc>
                <a:spcPts val="3162"/>
              </a:lnSpc>
            </a:pPr>
            <a:r>
              <a:rPr lang="en-US" sz="3400" spc="-278">
                <a:solidFill>
                  <a:srgbClr val="156669"/>
                </a:solidFill>
                <a:latin typeface="Public Sans"/>
              </a:rPr>
              <a:t>Atharva Gadiwan</a:t>
            </a:r>
          </a:p>
          <a:p>
            <a:pPr>
              <a:lnSpc>
                <a:spcPts val="3162"/>
              </a:lnSpc>
            </a:pPr>
            <a:r>
              <a:rPr lang="en-US" sz="3400" spc="-278">
                <a:solidFill>
                  <a:srgbClr val="156669"/>
                </a:solidFill>
                <a:latin typeface="Public Sans"/>
              </a:rPr>
              <a:t>Kushal Modi</a:t>
            </a:r>
          </a:p>
          <a:p>
            <a:pPr>
              <a:lnSpc>
                <a:spcPts val="3162"/>
              </a:lnSpc>
            </a:pPr>
            <a:r>
              <a:rPr lang="en-US" sz="3400" spc="-278">
                <a:solidFill>
                  <a:srgbClr val="156669"/>
                </a:solidFill>
                <a:latin typeface="Public Sans"/>
              </a:rPr>
              <a:t>Prasanna Dixit</a:t>
            </a:r>
          </a:p>
          <a:p>
            <a:pPr marL="0" indent="0" lvl="0">
              <a:lnSpc>
                <a:spcPts val="3162"/>
              </a:lnSpc>
            </a:pPr>
          </a:p>
        </p:txBody>
      </p:sp>
      <p:sp>
        <p:nvSpPr>
          <p:cNvPr name="TextBox 10" id="10"/>
          <p:cNvSpPr txBox="true"/>
          <p:nvPr/>
        </p:nvSpPr>
        <p:spPr>
          <a:xfrm rot="0">
            <a:off x="2015825" y="1254217"/>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13968809" y="801052"/>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4428" y="2074099"/>
            <a:ext cx="11807144" cy="6623913"/>
          </a:xfrm>
          <a:custGeom>
            <a:avLst/>
            <a:gdLst/>
            <a:ahLst/>
            <a:cxnLst/>
            <a:rect r="r" b="b" t="t" l="l"/>
            <a:pathLst>
              <a:path h="6623913" w="11807144">
                <a:moveTo>
                  <a:pt x="0" y="0"/>
                </a:moveTo>
                <a:lnTo>
                  <a:pt x="11807144" y="0"/>
                </a:lnTo>
                <a:lnTo>
                  <a:pt x="11807144" y="6623912"/>
                </a:lnTo>
                <a:lnTo>
                  <a:pt x="0" y="6623912"/>
                </a:lnTo>
                <a:lnTo>
                  <a:pt x="0" y="0"/>
                </a:lnTo>
                <a:close/>
              </a:path>
            </a:pathLst>
          </a:custGeom>
          <a:blipFill>
            <a:blip r:embed="rId4"/>
            <a:stretch>
              <a:fillRect l="0" t="0" r="0" b="0"/>
            </a:stretch>
          </a:blipFill>
        </p:spPr>
      </p:sp>
      <p:sp>
        <p:nvSpPr>
          <p:cNvPr name="TextBox 4" id="4"/>
          <p:cNvSpPr txBox="true"/>
          <p:nvPr/>
        </p:nvSpPr>
        <p:spPr>
          <a:xfrm rot="0">
            <a:off x="744428" y="749638"/>
            <a:ext cx="7082432" cy="1043938"/>
          </a:xfrm>
          <a:prstGeom prst="rect">
            <a:avLst/>
          </a:prstGeom>
        </p:spPr>
        <p:txBody>
          <a:bodyPr anchor="t" rtlCol="false" tIns="0" lIns="0" bIns="0" rIns="0">
            <a:spAutoFit/>
          </a:bodyPr>
          <a:lstStyle/>
          <a:p>
            <a:pPr marL="0" indent="0" lvl="0">
              <a:lnSpc>
                <a:spcPts val="7679"/>
              </a:lnSpc>
            </a:pPr>
            <a:r>
              <a:rPr lang="en-US" sz="7999" spc="-767">
                <a:solidFill>
                  <a:srgbClr val="156669"/>
                </a:solidFill>
                <a:latin typeface="Public Sans"/>
              </a:rPr>
              <a:t>User Story 3</a:t>
            </a:r>
          </a:p>
        </p:txBody>
      </p:sp>
      <p:sp>
        <p:nvSpPr>
          <p:cNvPr name="TextBox 5" id="5"/>
          <p:cNvSpPr txBox="true"/>
          <p:nvPr/>
        </p:nvSpPr>
        <p:spPr>
          <a:xfrm rot="0">
            <a:off x="14833224" y="1026569"/>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
        <p:nvSpPr>
          <p:cNvPr name="TextBox 6" id="6"/>
          <p:cNvSpPr txBox="true"/>
          <p:nvPr/>
        </p:nvSpPr>
        <p:spPr>
          <a:xfrm rot="0">
            <a:off x="13019736" y="1857876"/>
            <a:ext cx="4603238" cy="7707617"/>
          </a:xfrm>
          <a:prstGeom prst="rect">
            <a:avLst/>
          </a:prstGeom>
        </p:spPr>
        <p:txBody>
          <a:bodyPr anchor="t" rtlCol="false" tIns="0" lIns="0" bIns="0" rIns="0">
            <a:spAutoFit/>
          </a:bodyPr>
          <a:lstStyle/>
          <a:p>
            <a:pPr algn="just">
              <a:lnSpc>
                <a:spcPts val="4095"/>
              </a:lnSpc>
            </a:pPr>
            <a:r>
              <a:rPr lang="en-US" sz="2925" spc="-239">
                <a:solidFill>
                  <a:srgbClr val="FFFFFF"/>
                </a:solidFill>
                <a:latin typeface="Public Sans"/>
              </a:rPr>
              <a:t>We endeavor to provide stakeholders with valuable insights into our organization's workforce by detailing the number of doctors employed across different departments. Additionally, we aim to offer visibility into the qualifications of our doctors. These insights will enable stakeholders to better understand our staffing capabilities, fostering informed decision-making and strategic planning.</a:t>
            </a:r>
          </a:p>
          <a:p>
            <a:pPr algn="just">
              <a:lnSpc>
                <a:spcPts val="409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13968809" y="801052"/>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4428" y="1924551"/>
            <a:ext cx="11932120" cy="6662100"/>
          </a:xfrm>
          <a:custGeom>
            <a:avLst/>
            <a:gdLst/>
            <a:ahLst/>
            <a:cxnLst/>
            <a:rect r="r" b="b" t="t" l="l"/>
            <a:pathLst>
              <a:path h="6662100" w="11932120">
                <a:moveTo>
                  <a:pt x="0" y="0"/>
                </a:moveTo>
                <a:lnTo>
                  <a:pt x="11932119" y="0"/>
                </a:lnTo>
                <a:lnTo>
                  <a:pt x="11932119" y="6662100"/>
                </a:lnTo>
                <a:lnTo>
                  <a:pt x="0" y="6662100"/>
                </a:lnTo>
                <a:lnTo>
                  <a:pt x="0" y="0"/>
                </a:lnTo>
                <a:close/>
              </a:path>
            </a:pathLst>
          </a:custGeom>
          <a:blipFill>
            <a:blip r:embed="rId4"/>
            <a:stretch>
              <a:fillRect l="0" t="0" r="0" b="0"/>
            </a:stretch>
          </a:blipFill>
        </p:spPr>
      </p:sp>
      <p:sp>
        <p:nvSpPr>
          <p:cNvPr name="TextBox 4" id="4"/>
          <p:cNvSpPr txBox="true"/>
          <p:nvPr/>
        </p:nvSpPr>
        <p:spPr>
          <a:xfrm rot="0">
            <a:off x="744428" y="749638"/>
            <a:ext cx="7082432" cy="1043938"/>
          </a:xfrm>
          <a:prstGeom prst="rect">
            <a:avLst/>
          </a:prstGeom>
        </p:spPr>
        <p:txBody>
          <a:bodyPr anchor="t" rtlCol="false" tIns="0" lIns="0" bIns="0" rIns="0">
            <a:spAutoFit/>
          </a:bodyPr>
          <a:lstStyle/>
          <a:p>
            <a:pPr marL="0" indent="0" lvl="0">
              <a:lnSpc>
                <a:spcPts val="7679"/>
              </a:lnSpc>
            </a:pPr>
            <a:r>
              <a:rPr lang="en-US" sz="7999" spc="-767">
                <a:solidFill>
                  <a:srgbClr val="156669"/>
                </a:solidFill>
                <a:latin typeface="Public Sans"/>
              </a:rPr>
              <a:t>User Story 4</a:t>
            </a:r>
          </a:p>
        </p:txBody>
      </p:sp>
      <p:sp>
        <p:nvSpPr>
          <p:cNvPr name="TextBox 5" id="5"/>
          <p:cNvSpPr txBox="true"/>
          <p:nvPr/>
        </p:nvSpPr>
        <p:spPr>
          <a:xfrm rot="0">
            <a:off x="14833224" y="1026569"/>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
        <p:nvSpPr>
          <p:cNvPr name="TextBox 6" id="6"/>
          <p:cNvSpPr txBox="true"/>
          <p:nvPr/>
        </p:nvSpPr>
        <p:spPr>
          <a:xfrm rot="0">
            <a:off x="12942923" y="1907734"/>
            <a:ext cx="4699254" cy="6678917"/>
          </a:xfrm>
          <a:prstGeom prst="rect">
            <a:avLst/>
          </a:prstGeom>
        </p:spPr>
        <p:txBody>
          <a:bodyPr anchor="t" rtlCol="false" tIns="0" lIns="0" bIns="0" rIns="0">
            <a:spAutoFit/>
          </a:bodyPr>
          <a:lstStyle/>
          <a:p>
            <a:pPr algn="just">
              <a:lnSpc>
                <a:spcPts val="4095"/>
              </a:lnSpc>
            </a:pPr>
            <a:r>
              <a:rPr lang="en-US" sz="2925" spc="-239">
                <a:solidFill>
                  <a:srgbClr val="FFFFFF"/>
                </a:solidFill>
                <a:latin typeface="Public Sans"/>
              </a:rPr>
              <a:t>We strive to offer stakeholders a comprehensive financial model that highlights the revenue generated through patient billings. This model includes daily graphs to track trends and monthly summaries for a holistic understanding. By providing insights into our organization's financial performance support sustainable growth and financial health.</a:t>
            </a:r>
          </a:p>
          <a:p>
            <a:pPr algn="just">
              <a:lnSpc>
                <a:spcPts val="409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13968809" y="801052"/>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4428" y="1901766"/>
            <a:ext cx="12103036" cy="6757528"/>
          </a:xfrm>
          <a:custGeom>
            <a:avLst/>
            <a:gdLst/>
            <a:ahLst/>
            <a:cxnLst/>
            <a:rect r="r" b="b" t="t" l="l"/>
            <a:pathLst>
              <a:path h="6757528" w="12103036">
                <a:moveTo>
                  <a:pt x="0" y="0"/>
                </a:moveTo>
                <a:lnTo>
                  <a:pt x="12103035" y="0"/>
                </a:lnTo>
                <a:lnTo>
                  <a:pt x="12103035" y="6757528"/>
                </a:lnTo>
                <a:lnTo>
                  <a:pt x="0" y="6757528"/>
                </a:lnTo>
                <a:lnTo>
                  <a:pt x="0" y="0"/>
                </a:lnTo>
                <a:close/>
              </a:path>
            </a:pathLst>
          </a:custGeom>
          <a:blipFill>
            <a:blip r:embed="rId4"/>
            <a:stretch>
              <a:fillRect l="0" t="0" r="0" b="0"/>
            </a:stretch>
          </a:blipFill>
        </p:spPr>
      </p:sp>
      <p:sp>
        <p:nvSpPr>
          <p:cNvPr name="TextBox 4" id="4"/>
          <p:cNvSpPr txBox="true"/>
          <p:nvPr/>
        </p:nvSpPr>
        <p:spPr>
          <a:xfrm rot="0">
            <a:off x="744428" y="749638"/>
            <a:ext cx="7082432" cy="1043938"/>
          </a:xfrm>
          <a:prstGeom prst="rect">
            <a:avLst/>
          </a:prstGeom>
        </p:spPr>
        <p:txBody>
          <a:bodyPr anchor="t" rtlCol="false" tIns="0" lIns="0" bIns="0" rIns="0">
            <a:spAutoFit/>
          </a:bodyPr>
          <a:lstStyle/>
          <a:p>
            <a:pPr marL="0" indent="0" lvl="0">
              <a:lnSpc>
                <a:spcPts val="7679"/>
              </a:lnSpc>
            </a:pPr>
            <a:r>
              <a:rPr lang="en-US" sz="7999" spc="-767">
                <a:solidFill>
                  <a:srgbClr val="156669"/>
                </a:solidFill>
                <a:latin typeface="Public Sans"/>
              </a:rPr>
              <a:t>User Story 5</a:t>
            </a:r>
          </a:p>
        </p:txBody>
      </p:sp>
      <p:sp>
        <p:nvSpPr>
          <p:cNvPr name="TextBox 5" id="5"/>
          <p:cNvSpPr txBox="true"/>
          <p:nvPr/>
        </p:nvSpPr>
        <p:spPr>
          <a:xfrm rot="0">
            <a:off x="14833224" y="1026569"/>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
        <p:nvSpPr>
          <p:cNvPr name="TextBox 6" id="6"/>
          <p:cNvSpPr txBox="true"/>
          <p:nvPr/>
        </p:nvSpPr>
        <p:spPr>
          <a:xfrm rot="0">
            <a:off x="13154158" y="1917259"/>
            <a:ext cx="4613278" cy="6742035"/>
          </a:xfrm>
          <a:prstGeom prst="rect">
            <a:avLst/>
          </a:prstGeom>
        </p:spPr>
        <p:txBody>
          <a:bodyPr anchor="t" rtlCol="false" tIns="0" lIns="0" bIns="0" rIns="0">
            <a:spAutoFit/>
          </a:bodyPr>
          <a:lstStyle/>
          <a:p>
            <a:pPr algn="just">
              <a:lnSpc>
                <a:spcPts val="3841"/>
              </a:lnSpc>
              <a:spcBef>
                <a:spcPct val="0"/>
              </a:spcBef>
            </a:pPr>
            <a:r>
              <a:rPr lang="en-US" sz="2744" spc="-225">
                <a:solidFill>
                  <a:srgbClr val="FFFFFF"/>
                </a:solidFill>
                <a:latin typeface="Public Sans"/>
              </a:rPr>
              <a:t>We aim to provide stakeholders with insights into patient residency addresses categorized by state, along with disease prevalence data also segmented by state. By correlating patient residency with disease prevalence on a regional level, we can better understand and utilize medical inventory effectively. These insights will empower stakeholders to optimize resource allocation and healthcare delivery strategies.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9144000" y="302221"/>
            <a:ext cx="8841904" cy="9682557"/>
            <a:chOff x="0" y="0"/>
            <a:chExt cx="2328732" cy="2550139"/>
          </a:xfrm>
        </p:grpSpPr>
        <p:sp>
          <p:nvSpPr>
            <p:cNvPr name="Freeform 3" id="3"/>
            <p:cNvSpPr/>
            <p:nvPr/>
          </p:nvSpPr>
          <p:spPr>
            <a:xfrm flipH="false" flipV="false" rot="0">
              <a:off x="0" y="0"/>
              <a:ext cx="2328732" cy="2550139"/>
            </a:xfrm>
            <a:custGeom>
              <a:avLst/>
              <a:gdLst/>
              <a:ahLst/>
              <a:cxnLst/>
              <a:rect r="r" b="b" t="t" l="l"/>
              <a:pathLst>
                <a:path h="2550139" w="2328732">
                  <a:moveTo>
                    <a:pt x="0" y="0"/>
                  </a:moveTo>
                  <a:lnTo>
                    <a:pt x="2328732" y="0"/>
                  </a:lnTo>
                  <a:lnTo>
                    <a:pt x="2328732" y="2550139"/>
                  </a:lnTo>
                  <a:lnTo>
                    <a:pt x="0" y="2550139"/>
                  </a:lnTo>
                  <a:close/>
                </a:path>
              </a:pathLst>
            </a:custGeom>
            <a:solidFill>
              <a:srgbClr val="FBF6F1"/>
            </a:solidFill>
          </p:spPr>
        </p:sp>
        <p:sp>
          <p:nvSpPr>
            <p:cNvPr name="TextBox 4" id="4"/>
            <p:cNvSpPr txBox="true"/>
            <p:nvPr/>
          </p:nvSpPr>
          <p:spPr>
            <a:xfrm>
              <a:off x="0" y="-28575"/>
              <a:ext cx="2328732" cy="2578714"/>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1028700" y="1028700"/>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11407" y="1746467"/>
            <a:ext cx="6907091" cy="6794065"/>
          </a:xfrm>
          <a:custGeom>
            <a:avLst/>
            <a:gdLst/>
            <a:ahLst/>
            <a:cxnLst/>
            <a:rect r="r" b="b" t="t" l="l"/>
            <a:pathLst>
              <a:path h="6794065" w="6907091">
                <a:moveTo>
                  <a:pt x="0" y="0"/>
                </a:moveTo>
                <a:lnTo>
                  <a:pt x="6907090" y="0"/>
                </a:lnTo>
                <a:lnTo>
                  <a:pt x="6907090" y="6794066"/>
                </a:lnTo>
                <a:lnTo>
                  <a:pt x="0" y="679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1028700" y="2910297"/>
            <a:ext cx="6956263" cy="3713613"/>
          </a:xfrm>
          <a:prstGeom prst="rect">
            <a:avLst/>
          </a:prstGeom>
        </p:spPr>
        <p:txBody>
          <a:bodyPr anchor="t" rtlCol="false" tIns="0" lIns="0" bIns="0" rIns="0">
            <a:spAutoFit/>
          </a:bodyPr>
          <a:lstStyle/>
          <a:p>
            <a:pPr marL="0" indent="0" lvl="0">
              <a:lnSpc>
                <a:spcPts val="14257"/>
              </a:lnSpc>
            </a:pPr>
            <a:r>
              <a:rPr lang="en-US" sz="14852" spc="-1425">
                <a:solidFill>
                  <a:srgbClr val="156669"/>
                </a:solidFill>
                <a:latin typeface="Public Sans"/>
              </a:rPr>
              <a:t>Thank you !</a:t>
            </a:r>
          </a:p>
        </p:txBody>
      </p:sp>
      <p:sp>
        <p:nvSpPr>
          <p:cNvPr name="TextBox 8" id="8"/>
          <p:cNvSpPr txBox="true"/>
          <p:nvPr/>
        </p:nvSpPr>
        <p:spPr>
          <a:xfrm rot="0">
            <a:off x="2015825" y="1254217"/>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TextBox 2" id="2"/>
          <p:cNvSpPr txBox="true"/>
          <p:nvPr/>
        </p:nvSpPr>
        <p:spPr>
          <a:xfrm rot="0">
            <a:off x="1028700" y="815699"/>
            <a:ext cx="7794590" cy="1043938"/>
          </a:xfrm>
          <a:prstGeom prst="rect">
            <a:avLst/>
          </a:prstGeom>
        </p:spPr>
        <p:txBody>
          <a:bodyPr anchor="t" rtlCol="false" tIns="0" lIns="0" bIns="0" rIns="0">
            <a:spAutoFit/>
          </a:bodyPr>
          <a:lstStyle/>
          <a:p>
            <a:pPr marL="0" indent="0" lvl="0">
              <a:lnSpc>
                <a:spcPts val="7679"/>
              </a:lnSpc>
            </a:pPr>
            <a:r>
              <a:rPr lang="en-US" sz="7999" spc="-767">
                <a:solidFill>
                  <a:srgbClr val="156669"/>
                </a:solidFill>
                <a:latin typeface="Public Sans"/>
              </a:rPr>
              <a:t>Overview</a:t>
            </a:r>
          </a:p>
        </p:txBody>
      </p:sp>
      <p:sp>
        <p:nvSpPr>
          <p:cNvPr name="TextBox 3" id="3"/>
          <p:cNvSpPr txBox="true"/>
          <p:nvPr/>
        </p:nvSpPr>
        <p:spPr>
          <a:xfrm rot="0">
            <a:off x="1028700" y="1936104"/>
            <a:ext cx="10654922" cy="8065824"/>
          </a:xfrm>
          <a:prstGeom prst="rect">
            <a:avLst/>
          </a:prstGeom>
        </p:spPr>
        <p:txBody>
          <a:bodyPr anchor="t" rtlCol="false" tIns="0" lIns="0" bIns="0" rIns="0">
            <a:spAutoFit/>
          </a:bodyPr>
          <a:lstStyle/>
          <a:p>
            <a:pPr algn="just">
              <a:lnSpc>
                <a:spcPts val="4546"/>
              </a:lnSpc>
            </a:pPr>
            <a:r>
              <a:rPr lang="en-US" sz="2789">
                <a:solidFill>
                  <a:srgbClr val="156669"/>
                </a:solidFill>
                <a:latin typeface="Agrandir Medium"/>
              </a:rPr>
              <a:t>Healthcare is a complex and multifaceted industry that involves the provision of medical services to patients. The industry includes a variety of key components such as doctors, departments, patients, and appointments. </a:t>
            </a:r>
          </a:p>
          <a:p>
            <a:pPr algn="just">
              <a:lnSpc>
                <a:spcPts val="4546"/>
              </a:lnSpc>
            </a:pPr>
          </a:p>
          <a:p>
            <a:pPr algn="just">
              <a:lnSpc>
                <a:spcPts val="4546"/>
              </a:lnSpc>
            </a:pPr>
            <a:r>
              <a:rPr lang="en-US" sz="2789">
                <a:solidFill>
                  <a:srgbClr val="156669"/>
                </a:solidFill>
                <a:latin typeface="Agrandir Medium"/>
              </a:rPr>
              <a:t>Effective management and organization of healthcare data are essential for providing high-quality care, improving patient outcomes, and ensuring efficient operation.</a:t>
            </a:r>
          </a:p>
          <a:p>
            <a:pPr algn="just">
              <a:lnSpc>
                <a:spcPts val="4546"/>
              </a:lnSpc>
            </a:pPr>
          </a:p>
          <a:p>
            <a:pPr algn="just">
              <a:lnSpc>
                <a:spcPts val="4546"/>
              </a:lnSpc>
            </a:pPr>
            <a:r>
              <a:rPr lang="en-US" sz="2789">
                <a:solidFill>
                  <a:srgbClr val="156669"/>
                </a:solidFill>
                <a:latin typeface="Agrandir Medium"/>
              </a:rPr>
              <a:t>This project focuses on the design and implementation of a healthcare database that offers insights into the various aspects of a healthcare system</a:t>
            </a:r>
          </a:p>
          <a:p>
            <a:pPr>
              <a:lnSpc>
                <a:spcPts val="4546"/>
              </a:lnSpc>
            </a:pPr>
          </a:p>
          <a:p>
            <a:pPr>
              <a:lnSpc>
                <a:spcPts val="4546"/>
              </a:lnSpc>
            </a:pPr>
          </a:p>
        </p:txBody>
      </p:sp>
      <p:grpSp>
        <p:nvGrpSpPr>
          <p:cNvPr name="Group 4" id="4"/>
          <p:cNvGrpSpPr/>
          <p:nvPr/>
        </p:nvGrpSpPr>
        <p:grpSpPr>
          <a:xfrm rot="0">
            <a:off x="12023667" y="2344802"/>
            <a:ext cx="5619113" cy="5087126"/>
            <a:chOff x="0" y="0"/>
            <a:chExt cx="5580380" cy="5052060"/>
          </a:xfrm>
        </p:grpSpPr>
        <p:sp>
          <p:nvSpPr>
            <p:cNvPr name="Freeform 5" id="5"/>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17900" t="0" r="-17900" b="0"/>
              </a:stretch>
            </a:blipFill>
          </p:spPr>
        </p:sp>
      </p:grpSp>
      <p:sp>
        <p:nvSpPr>
          <p:cNvPr name="TextBox 6" id="6"/>
          <p:cNvSpPr txBox="true"/>
          <p:nvPr/>
        </p:nvSpPr>
        <p:spPr>
          <a:xfrm rot="0">
            <a:off x="14833224" y="1026569"/>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
        <p:nvSpPr>
          <p:cNvPr name="Freeform 7" id="7"/>
          <p:cNvSpPr/>
          <p:nvPr/>
        </p:nvSpPr>
        <p:spPr>
          <a:xfrm flipH="false" flipV="false" rot="0">
            <a:off x="13968809" y="801052"/>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Freeform 2" id="2"/>
          <p:cNvSpPr/>
          <p:nvPr/>
        </p:nvSpPr>
        <p:spPr>
          <a:xfrm flipH="false" flipV="false" rot="0">
            <a:off x="13968809" y="801052"/>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83106" y="1980637"/>
            <a:ext cx="6100237" cy="8439425"/>
          </a:xfrm>
          <a:custGeom>
            <a:avLst/>
            <a:gdLst/>
            <a:ahLst/>
            <a:cxnLst/>
            <a:rect r="r" b="b" t="t" l="l"/>
            <a:pathLst>
              <a:path h="8439425" w="6100237">
                <a:moveTo>
                  <a:pt x="0" y="0"/>
                </a:moveTo>
                <a:lnTo>
                  <a:pt x="6100236" y="0"/>
                </a:lnTo>
                <a:lnTo>
                  <a:pt x="6100236" y="8439425"/>
                </a:lnTo>
                <a:lnTo>
                  <a:pt x="0" y="8439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815699"/>
            <a:ext cx="7794590" cy="1043938"/>
          </a:xfrm>
          <a:prstGeom prst="rect">
            <a:avLst/>
          </a:prstGeom>
        </p:spPr>
        <p:txBody>
          <a:bodyPr anchor="t" rtlCol="false" tIns="0" lIns="0" bIns="0" rIns="0">
            <a:spAutoFit/>
          </a:bodyPr>
          <a:lstStyle/>
          <a:p>
            <a:pPr marL="0" indent="0" lvl="0">
              <a:lnSpc>
                <a:spcPts val="7679"/>
              </a:lnSpc>
            </a:pPr>
            <a:r>
              <a:rPr lang="en-US" sz="7999" spc="-767">
                <a:solidFill>
                  <a:srgbClr val="156669"/>
                </a:solidFill>
                <a:latin typeface="Public Sans"/>
              </a:rPr>
              <a:t>Problem Statement</a:t>
            </a:r>
          </a:p>
        </p:txBody>
      </p:sp>
      <p:sp>
        <p:nvSpPr>
          <p:cNvPr name="TextBox 5" id="5"/>
          <p:cNvSpPr txBox="true"/>
          <p:nvPr/>
        </p:nvSpPr>
        <p:spPr>
          <a:xfrm rot="0">
            <a:off x="1028700" y="1780612"/>
            <a:ext cx="10654922" cy="8620214"/>
          </a:xfrm>
          <a:prstGeom prst="rect">
            <a:avLst/>
          </a:prstGeom>
        </p:spPr>
        <p:txBody>
          <a:bodyPr anchor="t" rtlCol="false" tIns="0" lIns="0" bIns="0" rIns="0">
            <a:spAutoFit/>
          </a:bodyPr>
          <a:lstStyle/>
          <a:p>
            <a:pPr algn="just">
              <a:lnSpc>
                <a:spcPts val="4546"/>
              </a:lnSpc>
            </a:pPr>
          </a:p>
          <a:p>
            <a:pPr algn="just">
              <a:lnSpc>
                <a:spcPts val="4546"/>
              </a:lnSpc>
            </a:pPr>
            <a:r>
              <a:rPr lang="en-US" sz="2789">
                <a:solidFill>
                  <a:srgbClr val="156669"/>
                </a:solidFill>
                <a:latin typeface="Agrandir Medium"/>
              </a:rPr>
              <a:t>Healthcare organizations are under increasing pressure to deliver high-quality care while optimizing operational efficiency and controlling costs. These challenges can lead to delays in patient care, errors in medical records, and inefficiencies in scheduling and resource allocation.</a:t>
            </a:r>
          </a:p>
          <a:p>
            <a:pPr algn="just">
              <a:lnSpc>
                <a:spcPts val="4546"/>
              </a:lnSpc>
            </a:pPr>
          </a:p>
          <a:p>
            <a:pPr algn="just">
              <a:lnSpc>
                <a:spcPts val="4546"/>
              </a:lnSpc>
            </a:pPr>
            <a:r>
              <a:rPr lang="en-US" sz="2789">
                <a:solidFill>
                  <a:srgbClr val="156669"/>
                </a:solidFill>
                <a:latin typeface="Agrandir Medium"/>
              </a:rPr>
              <a:t>By providing stakeholders with a comprehensive healthcare management system dashboard that can help achieve greater operational efficiency, enhance patient care, and improve overall outcomes. This project aims to demonstrate how such a dashboard reporting can provide valuable insights and support strategic decision-making in the healthcare industry.</a:t>
            </a:r>
          </a:p>
          <a:p>
            <a:pPr algn="just">
              <a:lnSpc>
                <a:spcPts val="4546"/>
              </a:lnSpc>
            </a:pPr>
          </a:p>
        </p:txBody>
      </p:sp>
      <p:sp>
        <p:nvSpPr>
          <p:cNvPr name="TextBox 6" id="6"/>
          <p:cNvSpPr txBox="true"/>
          <p:nvPr/>
        </p:nvSpPr>
        <p:spPr>
          <a:xfrm rot="0">
            <a:off x="14833224" y="1026569"/>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Freeform 2" id="2"/>
          <p:cNvSpPr/>
          <p:nvPr/>
        </p:nvSpPr>
        <p:spPr>
          <a:xfrm flipH="false" flipV="false" rot="0">
            <a:off x="13968809" y="801052"/>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50062" y="2038071"/>
            <a:ext cx="14187876" cy="7769024"/>
          </a:xfrm>
          <a:custGeom>
            <a:avLst/>
            <a:gdLst/>
            <a:ahLst/>
            <a:cxnLst/>
            <a:rect r="r" b="b" t="t" l="l"/>
            <a:pathLst>
              <a:path h="7769024" w="14187876">
                <a:moveTo>
                  <a:pt x="0" y="0"/>
                </a:moveTo>
                <a:lnTo>
                  <a:pt x="14187876" y="0"/>
                </a:lnTo>
                <a:lnTo>
                  <a:pt x="14187876" y="7769024"/>
                </a:lnTo>
                <a:lnTo>
                  <a:pt x="0" y="7769024"/>
                </a:lnTo>
                <a:lnTo>
                  <a:pt x="0" y="0"/>
                </a:lnTo>
                <a:close/>
              </a:path>
            </a:pathLst>
          </a:custGeom>
          <a:blipFill>
            <a:blip r:embed="rId4"/>
            <a:stretch>
              <a:fillRect l="0" t="0" r="0" b="0"/>
            </a:stretch>
          </a:blipFill>
        </p:spPr>
      </p:sp>
      <p:sp>
        <p:nvSpPr>
          <p:cNvPr name="TextBox 4" id="4"/>
          <p:cNvSpPr txBox="true"/>
          <p:nvPr/>
        </p:nvSpPr>
        <p:spPr>
          <a:xfrm rot="0">
            <a:off x="1028700" y="815699"/>
            <a:ext cx="8115300" cy="1043938"/>
          </a:xfrm>
          <a:prstGeom prst="rect">
            <a:avLst/>
          </a:prstGeom>
        </p:spPr>
        <p:txBody>
          <a:bodyPr anchor="t" rtlCol="false" tIns="0" lIns="0" bIns="0" rIns="0">
            <a:spAutoFit/>
          </a:bodyPr>
          <a:lstStyle/>
          <a:p>
            <a:pPr marL="0" indent="0" lvl="0">
              <a:lnSpc>
                <a:spcPts val="7679"/>
              </a:lnSpc>
            </a:pPr>
            <a:r>
              <a:rPr lang="en-US" sz="7999" spc="-767">
                <a:solidFill>
                  <a:srgbClr val="156669"/>
                </a:solidFill>
                <a:latin typeface="Public Sans"/>
              </a:rPr>
              <a:t>Conceptual Diagram</a:t>
            </a:r>
          </a:p>
        </p:txBody>
      </p:sp>
      <p:sp>
        <p:nvSpPr>
          <p:cNvPr name="TextBox 5" id="5"/>
          <p:cNvSpPr txBox="true"/>
          <p:nvPr/>
        </p:nvSpPr>
        <p:spPr>
          <a:xfrm rot="0">
            <a:off x="14833224" y="1026569"/>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Freeform 2" id="2"/>
          <p:cNvSpPr/>
          <p:nvPr/>
        </p:nvSpPr>
        <p:spPr>
          <a:xfrm flipH="false" flipV="false" rot="0">
            <a:off x="13968809" y="801052"/>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51469" y="1859637"/>
            <a:ext cx="10785062" cy="8231517"/>
          </a:xfrm>
          <a:custGeom>
            <a:avLst/>
            <a:gdLst/>
            <a:ahLst/>
            <a:cxnLst/>
            <a:rect r="r" b="b" t="t" l="l"/>
            <a:pathLst>
              <a:path h="8231517" w="10785062">
                <a:moveTo>
                  <a:pt x="0" y="0"/>
                </a:moveTo>
                <a:lnTo>
                  <a:pt x="10785062" y="0"/>
                </a:lnTo>
                <a:lnTo>
                  <a:pt x="10785062" y="8231517"/>
                </a:lnTo>
                <a:lnTo>
                  <a:pt x="0" y="8231517"/>
                </a:lnTo>
                <a:lnTo>
                  <a:pt x="0" y="0"/>
                </a:lnTo>
                <a:close/>
              </a:path>
            </a:pathLst>
          </a:custGeom>
          <a:blipFill>
            <a:blip r:embed="rId4"/>
            <a:stretch>
              <a:fillRect l="0" t="0" r="0" b="0"/>
            </a:stretch>
          </a:blipFill>
        </p:spPr>
      </p:sp>
      <p:sp>
        <p:nvSpPr>
          <p:cNvPr name="TextBox 4" id="4"/>
          <p:cNvSpPr txBox="true"/>
          <p:nvPr/>
        </p:nvSpPr>
        <p:spPr>
          <a:xfrm rot="0">
            <a:off x="1028700" y="815699"/>
            <a:ext cx="8115300" cy="1043938"/>
          </a:xfrm>
          <a:prstGeom prst="rect">
            <a:avLst/>
          </a:prstGeom>
        </p:spPr>
        <p:txBody>
          <a:bodyPr anchor="t" rtlCol="false" tIns="0" lIns="0" bIns="0" rIns="0">
            <a:spAutoFit/>
          </a:bodyPr>
          <a:lstStyle/>
          <a:p>
            <a:pPr marL="0" indent="0" lvl="0">
              <a:lnSpc>
                <a:spcPts val="7679"/>
              </a:lnSpc>
            </a:pPr>
            <a:r>
              <a:rPr lang="en-US" sz="7999" spc="-767">
                <a:solidFill>
                  <a:srgbClr val="156669"/>
                </a:solidFill>
                <a:latin typeface="Public Sans"/>
              </a:rPr>
              <a:t>Logical Diagram</a:t>
            </a:r>
          </a:p>
        </p:txBody>
      </p:sp>
      <p:sp>
        <p:nvSpPr>
          <p:cNvPr name="TextBox 5" id="5"/>
          <p:cNvSpPr txBox="true"/>
          <p:nvPr/>
        </p:nvSpPr>
        <p:spPr>
          <a:xfrm rot="0">
            <a:off x="14833224" y="1026569"/>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028700" y="592456"/>
            <a:ext cx="11669627" cy="1043938"/>
          </a:xfrm>
          <a:prstGeom prst="rect">
            <a:avLst/>
          </a:prstGeom>
        </p:spPr>
        <p:txBody>
          <a:bodyPr anchor="t" rtlCol="false" tIns="0" lIns="0" bIns="0" rIns="0">
            <a:spAutoFit/>
          </a:bodyPr>
          <a:lstStyle/>
          <a:p>
            <a:pPr marL="0" indent="0" lvl="0">
              <a:lnSpc>
                <a:spcPts val="7679"/>
              </a:lnSpc>
            </a:pPr>
            <a:r>
              <a:rPr lang="en-US" sz="7999" spc="-767">
                <a:solidFill>
                  <a:srgbClr val="156669"/>
                </a:solidFill>
                <a:latin typeface="Public Sans"/>
              </a:rPr>
              <a:t>Tables used for Visualizations</a:t>
            </a:r>
          </a:p>
        </p:txBody>
      </p:sp>
      <p:grpSp>
        <p:nvGrpSpPr>
          <p:cNvPr name="Group 3" id="3"/>
          <p:cNvGrpSpPr/>
          <p:nvPr/>
        </p:nvGrpSpPr>
        <p:grpSpPr>
          <a:xfrm rot="0">
            <a:off x="1159339" y="1994301"/>
            <a:ext cx="3708929" cy="3389127"/>
            <a:chOff x="0" y="0"/>
            <a:chExt cx="1721972" cy="1573495"/>
          </a:xfrm>
        </p:grpSpPr>
        <p:sp>
          <p:nvSpPr>
            <p:cNvPr name="Freeform 4" id="4"/>
            <p:cNvSpPr/>
            <p:nvPr/>
          </p:nvSpPr>
          <p:spPr>
            <a:xfrm flipH="false" flipV="false" rot="0">
              <a:off x="0" y="0"/>
              <a:ext cx="1721972" cy="1573495"/>
            </a:xfrm>
            <a:custGeom>
              <a:avLst/>
              <a:gdLst/>
              <a:ahLst/>
              <a:cxnLst/>
              <a:rect r="r" b="b" t="t" l="l"/>
              <a:pathLst>
                <a:path h="1573495" w="1721972">
                  <a:moveTo>
                    <a:pt x="31311" y="0"/>
                  </a:moveTo>
                  <a:lnTo>
                    <a:pt x="1690662" y="0"/>
                  </a:lnTo>
                  <a:cubicBezTo>
                    <a:pt x="1698966" y="0"/>
                    <a:pt x="1706930" y="3299"/>
                    <a:pt x="1712802" y="9171"/>
                  </a:cubicBezTo>
                  <a:cubicBezTo>
                    <a:pt x="1718673" y="15043"/>
                    <a:pt x="1721972" y="23007"/>
                    <a:pt x="1721972" y="31311"/>
                  </a:cubicBezTo>
                  <a:lnTo>
                    <a:pt x="1721972" y="1542185"/>
                  </a:lnTo>
                  <a:cubicBezTo>
                    <a:pt x="1721972" y="1559477"/>
                    <a:pt x="1707954" y="1573495"/>
                    <a:pt x="1690662" y="1573495"/>
                  </a:cubicBezTo>
                  <a:lnTo>
                    <a:pt x="31311" y="1573495"/>
                  </a:lnTo>
                  <a:cubicBezTo>
                    <a:pt x="23007" y="1573495"/>
                    <a:pt x="15043" y="1570197"/>
                    <a:pt x="9171" y="1564325"/>
                  </a:cubicBezTo>
                  <a:cubicBezTo>
                    <a:pt x="3299" y="1558453"/>
                    <a:pt x="0" y="1550489"/>
                    <a:pt x="0" y="1542185"/>
                  </a:cubicBezTo>
                  <a:lnTo>
                    <a:pt x="0" y="31311"/>
                  </a:lnTo>
                  <a:cubicBezTo>
                    <a:pt x="0" y="14018"/>
                    <a:pt x="14018" y="0"/>
                    <a:pt x="31311" y="0"/>
                  </a:cubicBezTo>
                  <a:close/>
                </a:path>
              </a:pathLst>
            </a:custGeom>
            <a:solidFill>
              <a:srgbClr val="B8D2E4"/>
            </a:solidFill>
            <a:ln cap="sq">
              <a:noFill/>
              <a:prstDash val="solid"/>
              <a:miter/>
            </a:ln>
          </p:spPr>
        </p:sp>
        <p:sp>
          <p:nvSpPr>
            <p:cNvPr name="TextBox 5" id="5"/>
            <p:cNvSpPr txBox="true"/>
            <p:nvPr/>
          </p:nvSpPr>
          <p:spPr>
            <a:xfrm>
              <a:off x="0" y="-38100"/>
              <a:ext cx="1721972" cy="161159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138428" y="2249588"/>
            <a:ext cx="1750752" cy="505050"/>
          </a:xfrm>
          <a:prstGeom prst="rect">
            <a:avLst/>
          </a:prstGeom>
        </p:spPr>
        <p:txBody>
          <a:bodyPr anchor="t" rtlCol="false" tIns="0" lIns="0" bIns="0" rIns="0">
            <a:spAutoFit/>
          </a:bodyPr>
          <a:lstStyle/>
          <a:p>
            <a:pPr algn="ctr" marL="0" indent="0" lvl="0">
              <a:lnSpc>
                <a:spcPts val="3607"/>
              </a:lnSpc>
              <a:spcBef>
                <a:spcPct val="0"/>
              </a:spcBef>
            </a:pPr>
            <a:r>
              <a:rPr lang="en-US" sz="3757" spc="-360">
                <a:solidFill>
                  <a:srgbClr val="156669"/>
                </a:solidFill>
                <a:latin typeface="Public Sans"/>
              </a:rPr>
              <a:t>Patients</a:t>
            </a:r>
          </a:p>
        </p:txBody>
      </p:sp>
      <p:sp>
        <p:nvSpPr>
          <p:cNvPr name="TextBox 7" id="7"/>
          <p:cNvSpPr txBox="true"/>
          <p:nvPr/>
        </p:nvSpPr>
        <p:spPr>
          <a:xfrm rot="0">
            <a:off x="1757986" y="3443940"/>
            <a:ext cx="2650321" cy="714382"/>
          </a:xfrm>
          <a:prstGeom prst="rect">
            <a:avLst/>
          </a:prstGeom>
        </p:spPr>
        <p:txBody>
          <a:bodyPr anchor="t" rtlCol="false" tIns="0" lIns="0" bIns="0" rIns="0">
            <a:spAutoFit/>
          </a:bodyPr>
          <a:lstStyle/>
          <a:p>
            <a:pPr algn="ctr" marL="0" indent="0" lvl="0">
              <a:lnSpc>
                <a:spcPts val="1861"/>
              </a:lnSpc>
              <a:spcBef>
                <a:spcPct val="0"/>
              </a:spcBef>
            </a:pPr>
            <a:r>
              <a:rPr lang="en-US" sz="1141">
                <a:solidFill>
                  <a:srgbClr val="156669"/>
                </a:solidFill>
                <a:latin typeface="Agrandir Medium"/>
              </a:rPr>
              <a:t>Holds personal and contact information about patients receiving medical care.</a:t>
            </a:r>
          </a:p>
        </p:txBody>
      </p:sp>
      <p:grpSp>
        <p:nvGrpSpPr>
          <p:cNvPr name="Group 8" id="8"/>
          <p:cNvGrpSpPr/>
          <p:nvPr/>
        </p:nvGrpSpPr>
        <p:grpSpPr>
          <a:xfrm rot="0">
            <a:off x="8858759" y="1994301"/>
            <a:ext cx="3708929" cy="3389127"/>
            <a:chOff x="0" y="0"/>
            <a:chExt cx="1721972" cy="1573495"/>
          </a:xfrm>
        </p:grpSpPr>
        <p:sp>
          <p:nvSpPr>
            <p:cNvPr name="Freeform 9" id="9"/>
            <p:cNvSpPr/>
            <p:nvPr/>
          </p:nvSpPr>
          <p:spPr>
            <a:xfrm flipH="false" flipV="false" rot="0">
              <a:off x="0" y="0"/>
              <a:ext cx="1721972" cy="1573495"/>
            </a:xfrm>
            <a:custGeom>
              <a:avLst/>
              <a:gdLst/>
              <a:ahLst/>
              <a:cxnLst/>
              <a:rect r="r" b="b" t="t" l="l"/>
              <a:pathLst>
                <a:path h="1573495" w="1721972">
                  <a:moveTo>
                    <a:pt x="31311" y="0"/>
                  </a:moveTo>
                  <a:lnTo>
                    <a:pt x="1690662" y="0"/>
                  </a:lnTo>
                  <a:cubicBezTo>
                    <a:pt x="1698966" y="0"/>
                    <a:pt x="1706930" y="3299"/>
                    <a:pt x="1712802" y="9171"/>
                  </a:cubicBezTo>
                  <a:cubicBezTo>
                    <a:pt x="1718673" y="15043"/>
                    <a:pt x="1721972" y="23007"/>
                    <a:pt x="1721972" y="31311"/>
                  </a:cubicBezTo>
                  <a:lnTo>
                    <a:pt x="1721972" y="1542185"/>
                  </a:lnTo>
                  <a:cubicBezTo>
                    <a:pt x="1721972" y="1559477"/>
                    <a:pt x="1707954" y="1573495"/>
                    <a:pt x="1690662" y="1573495"/>
                  </a:cubicBezTo>
                  <a:lnTo>
                    <a:pt x="31311" y="1573495"/>
                  </a:lnTo>
                  <a:cubicBezTo>
                    <a:pt x="23007" y="1573495"/>
                    <a:pt x="15043" y="1570197"/>
                    <a:pt x="9171" y="1564325"/>
                  </a:cubicBezTo>
                  <a:cubicBezTo>
                    <a:pt x="3299" y="1558453"/>
                    <a:pt x="0" y="1550489"/>
                    <a:pt x="0" y="1542185"/>
                  </a:cubicBezTo>
                  <a:lnTo>
                    <a:pt x="0" y="31311"/>
                  </a:lnTo>
                  <a:cubicBezTo>
                    <a:pt x="0" y="14018"/>
                    <a:pt x="14018" y="0"/>
                    <a:pt x="31311" y="0"/>
                  </a:cubicBezTo>
                  <a:close/>
                </a:path>
              </a:pathLst>
            </a:custGeom>
            <a:solidFill>
              <a:srgbClr val="B8D2E4"/>
            </a:solidFill>
            <a:ln cap="sq">
              <a:noFill/>
              <a:prstDash val="solid"/>
              <a:miter/>
            </a:ln>
          </p:spPr>
        </p:sp>
        <p:sp>
          <p:nvSpPr>
            <p:cNvPr name="TextBox 10" id="10"/>
            <p:cNvSpPr txBox="true"/>
            <p:nvPr/>
          </p:nvSpPr>
          <p:spPr>
            <a:xfrm>
              <a:off x="0" y="-38100"/>
              <a:ext cx="1721972" cy="161159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009049" y="1994301"/>
            <a:ext cx="3708929" cy="3389127"/>
            <a:chOff x="0" y="0"/>
            <a:chExt cx="1721972" cy="1573495"/>
          </a:xfrm>
        </p:grpSpPr>
        <p:sp>
          <p:nvSpPr>
            <p:cNvPr name="Freeform 12" id="12"/>
            <p:cNvSpPr/>
            <p:nvPr/>
          </p:nvSpPr>
          <p:spPr>
            <a:xfrm flipH="false" flipV="false" rot="0">
              <a:off x="0" y="0"/>
              <a:ext cx="1721972" cy="1573495"/>
            </a:xfrm>
            <a:custGeom>
              <a:avLst/>
              <a:gdLst/>
              <a:ahLst/>
              <a:cxnLst/>
              <a:rect r="r" b="b" t="t" l="l"/>
              <a:pathLst>
                <a:path h="1573495" w="1721972">
                  <a:moveTo>
                    <a:pt x="31311" y="0"/>
                  </a:moveTo>
                  <a:lnTo>
                    <a:pt x="1690662" y="0"/>
                  </a:lnTo>
                  <a:cubicBezTo>
                    <a:pt x="1698966" y="0"/>
                    <a:pt x="1706930" y="3299"/>
                    <a:pt x="1712802" y="9171"/>
                  </a:cubicBezTo>
                  <a:cubicBezTo>
                    <a:pt x="1718673" y="15043"/>
                    <a:pt x="1721972" y="23007"/>
                    <a:pt x="1721972" y="31311"/>
                  </a:cubicBezTo>
                  <a:lnTo>
                    <a:pt x="1721972" y="1542185"/>
                  </a:lnTo>
                  <a:cubicBezTo>
                    <a:pt x="1721972" y="1559477"/>
                    <a:pt x="1707954" y="1573495"/>
                    <a:pt x="1690662" y="1573495"/>
                  </a:cubicBezTo>
                  <a:lnTo>
                    <a:pt x="31311" y="1573495"/>
                  </a:lnTo>
                  <a:cubicBezTo>
                    <a:pt x="23007" y="1573495"/>
                    <a:pt x="15043" y="1570197"/>
                    <a:pt x="9171" y="1564325"/>
                  </a:cubicBezTo>
                  <a:cubicBezTo>
                    <a:pt x="3299" y="1558453"/>
                    <a:pt x="0" y="1550489"/>
                    <a:pt x="0" y="1542185"/>
                  </a:cubicBezTo>
                  <a:lnTo>
                    <a:pt x="0" y="31311"/>
                  </a:lnTo>
                  <a:cubicBezTo>
                    <a:pt x="0" y="14018"/>
                    <a:pt x="14018" y="0"/>
                    <a:pt x="31311" y="0"/>
                  </a:cubicBezTo>
                  <a:close/>
                </a:path>
              </a:pathLst>
            </a:custGeom>
            <a:solidFill>
              <a:srgbClr val="B8D2E4"/>
            </a:solidFill>
            <a:ln cap="sq">
              <a:noFill/>
              <a:prstDash val="solid"/>
              <a:miter/>
            </a:ln>
          </p:spPr>
        </p:sp>
        <p:sp>
          <p:nvSpPr>
            <p:cNvPr name="TextBox 13" id="13"/>
            <p:cNvSpPr txBox="true"/>
            <p:nvPr/>
          </p:nvSpPr>
          <p:spPr>
            <a:xfrm>
              <a:off x="0" y="-38100"/>
              <a:ext cx="1721972" cy="161159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5988138" y="2249588"/>
            <a:ext cx="1750752" cy="517623"/>
          </a:xfrm>
          <a:prstGeom prst="rect">
            <a:avLst/>
          </a:prstGeom>
        </p:spPr>
        <p:txBody>
          <a:bodyPr anchor="t" rtlCol="false" tIns="0" lIns="0" bIns="0" rIns="0">
            <a:spAutoFit/>
          </a:bodyPr>
          <a:lstStyle/>
          <a:p>
            <a:pPr algn="ctr" marL="0" indent="0" lvl="0">
              <a:lnSpc>
                <a:spcPts val="3703"/>
              </a:lnSpc>
              <a:spcBef>
                <a:spcPct val="0"/>
              </a:spcBef>
            </a:pPr>
            <a:r>
              <a:rPr lang="en-US" sz="3857" spc="-370">
                <a:solidFill>
                  <a:srgbClr val="156669"/>
                </a:solidFill>
                <a:latin typeface="Public Sans"/>
              </a:rPr>
              <a:t>Doctors</a:t>
            </a:r>
          </a:p>
        </p:txBody>
      </p:sp>
      <p:sp>
        <p:nvSpPr>
          <p:cNvPr name="TextBox 15" id="15"/>
          <p:cNvSpPr txBox="true"/>
          <p:nvPr/>
        </p:nvSpPr>
        <p:spPr>
          <a:xfrm rot="0">
            <a:off x="9582385" y="2327619"/>
            <a:ext cx="2400364" cy="447198"/>
          </a:xfrm>
          <a:prstGeom prst="rect">
            <a:avLst/>
          </a:prstGeom>
        </p:spPr>
        <p:txBody>
          <a:bodyPr anchor="t" rtlCol="false" tIns="0" lIns="0" bIns="0" rIns="0">
            <a:spAutoFit/>
          </a:bodyPr>
          <a:lstStyle/>
          <a:p>
            <a:pPr algn="ctr" marL="0" indent="0" lvl="0">
              <a:lnSpc>
                <a:spcPts val="3284"/>
              </a:lnSpc>
              <a:spcBef>
                <a:spcPct val="0"/>
              </a:spcBef>
            </a:pPr>
            <a:r>
              <a:rPr lang="en-US" sz="3421" spc="-328">
                <a:solidFill>
                  <a:srgbClr val="156669"/>
                </a:solidFill>
                <a:latin typeface="Public Sans"/>
              </a:rPr>
              <a:t>Appointments</a:t>
            </a:r>
          </a:p>
        </p:txBody>
      </p:sp>
      <p:grpSp>
        <p:nvGrpSpPr>
          <p:cNvPr name="Group 16" id="16"/>
          <p:cNvGrpSpPr/>
          <p:nvPr/>
        </p:nvGrpSpPr>
        <p:grpSpPr>
          <a:xfrm rot="0">
            <a:off x="12710563" y="1994301"/>
            <a:ext cx="3708929" cy="3389127"/>
            <a:chOff x="0" y="0"/>
            <a:chExt cx="1721972" cy="1573495"/>
          </a:xfrm>
        </p:grpSpPr>
        <p:sp>
          <p:nvSpPr>
            <p:cNvPr name="Freeform 17" id="17"/>
            <p:cNvSpPr/>
            <p:nvPr/>
          </p:nvSpPr>
          <p:spPr>
            <a:xfrm flipH="false" flipV="false" rot="0">
              <a:off x="0" y="0"/>
              <a:ext cx="1721972" cy="1573495"/>
            </a:xfrm>
            <a:custGeom>
              <a:avLst/>
              <a:gdLst/>
              <a:ahLst/>
              <a:cxnLst/>
              <a:rect r="r" b="b" t="t" l="l"/>
              <a:pathLst>
                <a:path h="1573495" w="1721972">
                  <a:moveTo>
                    <a:pt x="31311" y="0"/>
                  </a:moveTo>
                  <a:lnTo>
                    <a:pt x="1690662" y="0"/>
                  </a:lnTo>
                  <a:cubicBezTo>
                    <a:pt x="1698966" y="0"/>
                    <a:pt x="1706930" y="3299"/>
                    <a:pt x="1712802" y="9171"/>
                  </a:cubicBezTo>
                  <a:cubicBezTo>
                    <a:pt x="1718673" y="15043"/>
                    <a:pt x="1721972" y="23007"/>
                    <a:pt x="1721972" y="31311"/>
                  </a:cubicBezTo>
                  <a:lnTo>
                    <a:pt x="1721972" y="1542185"/>
                  </a:lnTo>
                  <a:cubicBezTo>
                    <a:pt x="1721972" y="1559477"/>
                    <a:pt x="1707954" y="1573495"/>
                    <a:pt x="1690662" y="1573495"/>
                  </a:cubicBezTo>
                  <a:lnTo>
                    <a:pt x="31311" y="1573495"/>
                  </a:lnTo>
                  <a:cubicBezTo>
                    <a:pt x="23007" y="1573495"/>
                    <a:pt x="15043" y="1570197"/>
                    <a:pt x="9171" y="1564325"/>
                  </a:cubicBezTo>
                  <a:cubicBezTo>
                    <a:pt x="3299" y="1558453"/>
                    <a:pt x="0" y="1550489"/>
                    <a:pt x="0" y="1542185"/>
                  </a:cubicBezTo>
                  <a:lnTo>
                    <a:pt x="0" y="31311"/>
                  </a:lnTo>
                  <a:cubicBezTo>
                    <a:pt x="0" y="14018"/>
                    <a:pt x="14018" y="0"/>
                    <a:pt x="31311" y="0"/>
                  </a:cubicBezTo>
                  <a:close/>
                </a:path>
              </a:pathLst>
            </a:custGeom>
            <a:solidFill>
              <a:srgbClr val="B8D2E4"/>
            </a:solidFill>
            <a:ln cap="sq">
              <a:noFill/>
              <a:prstDash val="solid"/>
              <a:miter/>
            </a:ln>
          </p:spPr>
        </p:sp>
        <p:sp>
          <p:nvSpPr>
            <p:cNvPr name="TextBox 18" id="18"/>
            <p:cNvSpPr txBox="true"/>
            <p:nvPr/>
          </p:nvSpPr>
          <p:spPr>
            <a:xfrm>
              <a:off x="0" y="-38100"/>
              <a:ext cx="1721972" cy="1611595"/>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2887884" y="5622606"/>
            <a:ext cx="3708929" cy="3389127"/>
            <a:chOff x="0" y="0"/>
            <a:chExt cx="1721972" cy="1573495"/>
          </a:xfrm>
        </p:grpSpPr>
        <p:sp>
          <p:nvSpPr>
            <p:cNvPr name="Freeform 20" id="20"/>
            <p:cNvSpPr/>
            <p:nvPr/>
          </p:nvSpPr>
          <p:spPr>
            <a:xfrm flipH="false" flipV="false" rot="0">
              <a:off x="0" y="0"/>
              <a:ext cx="1721972" cy="1573495"/>
            </a:xfrm>
            <a:custGeom>
              <a:avLst/>
              <a:gdLst/>
              <a:ahLst/>
              <a:cxnLst/>
              <a:rect r="r" b="b" t="t" l="l"/>
              <a:pathLst>
                <a:path h="1573495" w="1721972">
                  <a:moveTo>
                    <a:pt x="31311" y="0"/>
                  </a:moveTo>
                  <a:lnTo>
                    <a:pt x="1690662" y="0"/>
                  </a:lnTo>
                  <a:cubicBezTo>
                    <a:pt x="1698966" y="0"/>
                    <a:pt x="1706930" y="3299"/>
                    <a:pt x="1712802" y="9171"/>
                  </a:cubicBezTo>
                  <a:cubicBezTo>
                    <a:pt x="1718673" y="15043"/>
                    <a:pt x="1721972" y="23007"/>
                    <a:pt x="1721972" y="31311"/>
                  </a:cubicBezTo>
                  <a:lnTo>
                    <a:pt x="1721972" y="1542185"/>
                  </a:lnTo>
                  <a:cubicBezTo>
                    <a:pt x="1721972" y="1559477"/>
                    <a:pt x="1707954" y="1573495"/>
                    <a:pt x="1690662" y="1573495"/>
                  </a:cubicBezTo>
                  <a:lnTo>
                    <a:pt x="31311" y="1573495"/>
                  </a:lnTo>
                  <a:cubicBezTo>
                    <a:pt x="23007" y="1573495"/>
                    <a:pt x="15043" y="1570197"/>
                    <a:pt x="9171" y="1564325"/>
                  </a:cubicBezTo>
                  <a:cubicBezTo>
                    <a:pt x="3299" y="1558453"/>
                    <a:pt x="0" y="1550489"/>
                    <a:pt x="0" y="1542185"/>
                  </a:cubicBezTo>
                  <a:lnTo>
                    <a:pt x="0" y="31311"/>
                  </a:lnTo>
                  <a:cubicBezTo>
                    <a:pt x="0" y="14018"/>
                    <a:pt x="14018" y="0"/>
                    <a:pt x="31311" y="0"/>
                  </a:cubicBezTo>
                  <a:close/>
                </a:path>
              </a:pathLst>
            </a:custGeom>
            <a:solidFill>
              <a:srgbClr val="B8D2E4"/>
            </a:solidFill>
            <a:ln cap="sq">
              <a:noFill/>
              <a:prstDash val="solid"/>
              <a:miter/>
            </a:ln>
          </p:spPr>
        </p:sp>
        <p:sp>
          <p:nvSpPr>
            <p:cNvPr name="TextBox 21" id="21"/>
            <p:cNvSpPr txBox="true"/>
            <p:nvPr/>
          </p:nvSpPr>
          <p:spPr>
            <a:xfrm>
              <a:off x="0" y="-38100"/>
              <a:ext cx="1721972" cy="1611595"/>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714163" y="5906468"/>
            <a:ext cx="1750752" cy="561438"/>
          </a:xfrm>
          <a:prstGeom prst="rect">
            <a:avLst/>
          </a:prstGeom>
        </p:spPr>
        <p:txBody>
          <a:bodyPr anchor="t" rtlCol="false" tIns="0" lIns="0" bIns="0" rIns="0">
            <a:spAutoFit/>
          </a:bodyPr>
          <a:lstStyle/>
          <a:p>
            <a:pPr algn="ctr" marL="0" indent="0" lvl="0">
              <a:lnSpc>
                <a:spcPts val="4183"/>
              </a:lnSpc>
              <a:spcBef>
                <a:spcPct val="0"/>
              </a:spcBef>
            </a:pPr>
            <a:r>
              <a:rPr lang="en-US" sz="4357" spc="-418">
                <a:solidFill>
                  <a:srgbClr val="156669"/>
                </a:solidFill>
                <a:latin typeface="Public Sans"/>
              </a:rPr>
              <a:t>Bills</a:t>
            </a:r>
          </a:p>
        </p:txBody>
      </p:sp>
      <p:grpSp>
        <p:nvGrpSpPr>
          <p:cNvPr name="Group 23" id="23"/>
          <p:cNvGrpSpPr/>
          <p:nvPr/>
        </p:nvGrpSpPr>
        <p:grpSpPr>
          <a:xfrm rot="0">
            <a:off x="10843862" y="5622606"/>
            <a:ext cx="3708929" cy="3389127"/>
            <a:chOff x="0" y="0"/>
            <a:chExt cx="1721972" cy="1573495"/>
          </a:xfrm>
        </p:grpSpPr>
        <p:sp>
          <p:nvSpPr>
            <p:cNvPr name="Freeform 24" id="24"/>
            <p:cNvSpPr/>
            <p:nvPr/>
          </p:nvSpPr>
          <p:spPr>
            <a:xfrm flipH="false" flipV="false" rot="0">
              <a:off x="0" y="0"/>
              <a:ext cx="1721972" cy="1573495"/>
            </a:xfrm>
            <a:custGeom>
              <a:avLst/>
              <a:gdLst/>
              <a:ahLst/>
              <a:cxnLst/>
              <a:rect r="r" b="b" t="t" l="l"/>
              <a:pathLst>
                <a:path h="1573495" w="1721972">
                  <a:moveTo>
                    <a:pt x="31311" y="0"/>
                  </a:moveTo>
                  <a:lnTo>
                    <a:pt x="1690662" y="0"/>
                  </a:lnTo>
                  <a:cubicBezTo>
                    <a:pt x="1698966" y="0"/>
                    <a:pt x="1706930" y="3299"/>
                    <a:pt x="1712802" y="9171"/>
                  </a:cubicBezTo>
                  <a:cubicBezTo>
                    <a:pt x="1718673" y="15043"/>
                    <a:pt x="1721972" y="23007"/>
                    <a:pt x="1721972" y="31311"/>
                  </a:cubicBezTo>
                  <a:lnTo>
                    <a:pt x="1721972" y="1542185"/>
                  </a:lnTo>
                  <a:cubicBezTo>
                    <a:pt x="1721972" y="1559477"/>
                    <a:pt x="1707954" y="1573495"/>
                    <a:pt x="1690662" y="1573495"/>
                  </a:cubicBezTo>
                  <a:lnTo>
                    <a:pt x="31311" y="1573495"/>
                  </a:lnTo>
                  <a:cubicBezTo>
                    <a:pt x="23007" y="1573495"/>
                    <a:pt x="15043" y="1570197"/>
                    <a:pt x="9171" y="1564325"/>
                  </a:cubicBezTo>
                  <a:cubicBezTo>
                    <a:pt x="3299" y="1558453"/>
                    <a:pt x="0" y="1550489"/>
                    <a:pt x="0" y="1542185"/>
                  </a:cubicBezTo>
                  <a:lnTo>
                    <a:pt x="0" y="31311"/>
                  </a:lnTo>
                  <a:cubicBezTo>
                    <a:pt x="0" y="14018"/>
                    <a:pt x="14018" y="0"/>
                    <a:pt x="31311" y="0"/>
                  </a:cubicBezTo>
                  <a:close/>
                </a:path>
              </a:pathLst>
            </a:custGeom>
            <a:solidFill>
              <a:srgbClr val="B8D2E4"/>
            </a:solidFill>
            <a:ln cap="sq">
              <a:noFill/>
              <a:prstDash val="solid"/>
              <a:miter/>
            </a:ln>
          </p:spPr>
        </p:sp>
        <p:sp>
          <p:nvSpPr>
            <p:cNvPr name="TextBox 25" id="25"/>
            <p:cNvSpPr txBox="true"/>
            <p:nvPr/>
          </p:nvSpPr>
          <p:spPr>
            <a:xfrm>
              <a:off x="0" y="-38100"/>
              <a:ext cx="1721972" cy="1611595"/>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6863513" y="5622606"/>
            <a:ext cx="3708929" cy="3389127"/>
            <a:chOff x="0" y="0"/>
            <a:chExt cx="1721972" cy="1573495"/>
          </a:xfrm>
        </p:grpSpPr>
        <p:sp>
          <p:nvSpPr>
            <p:cNvPr name="Freeform 27" id="27"/>
            <p:cNvSpPr/>
            <p:nvPr/>
          </p:nvSpPr>
          <p:spPr>
            <a:xfrm flipH="false" flipV="false" rot="0">
              <a:off x="0" y="0"/>
              <a:ext cx="1721972" cy="1573495"/>
            </a:xfrm>
            <a:custGeom>
              <a:avLst/>
              <a:gdLst/>
              <a:ahLst/>
              <a:cxnLst/>
              <a:rect r="r" b="b" t="t" l="l"/>
              <a:pathLst>
                <a:path h="1573495" w="1721972">
                  <a:moveTo>
                    <a:pt x="31311" y="0"/>
                  </a:moveTo>
                  <a:lnTo>
                    <a:pt x="1690662" y="0"/>
                  </a:lnTo>
                  <a:cubicBezTo>
                    <a:pt x="1698966" y="0"/>
                    <a:pt x="1706930" y="3299"/>
                    <a:pt x="1712802" y="9171"/>
                  </a:cubicBezTo>
                  <a:cubicBezTo>
                    <a:pt x="1718673" y="15043"/>
                    <a:pt x="1721972" y="23007"/>
                    <a:pt x="1721972" y="31311"/>
                  </a:cubicBezTo>
                  <a:lnTo>
                    <a:pt x="1721972" y="1542185"/>
                  </a:lnTo>
                  <a:cubicBezTo>
                    <a:pt x="1721972" y="1559477"/>
                    <a:pt x="1707954" y="1573495"/>
                    <a:pt x="1690662" y="1573495"/>
                  </a:cubicBezTo>
                  <a:lnTo>
                    <a:pt x="31311" y="1573495"/>
                  </a:lnTo>
                  <a:cubicBezTo>
                    <a:pt x="23007" y="1573495"/>
                    <a:pt x="15043" y="1570197"/>
                    <a:pt x="9171" y="1564325"/>
                  </a:cubicBezTo>
                  <a:cubicBezTo>
                    <a:pt x="3299" y="1558453"/>
                    <a:pt x="0" y="1550489"/>
                    <a:pt x="0" y="1542185"/>
                  </a:cubicBezTo>
                  <a:lnTo>
                    <a:pt x="0" y="31311"/>
                  </a:lnTo>
                  <a:cubicBezTo>
                    <a:pt x="0" y="14018"/>
                    <a:pt x="14018" y="0"/>
                    <a:pt x="31311" y="0"/>
                  </a:cubicBezTo>
                  <a:close/>
                </a:path>
              </a:pathLst>
            </a:custGeom>
            <a:solidFill>
              <a:srgbClr val="B8D2E4"/>
            </a:solidFill>
            <a:ln cap="sq">
              <a:noFill/>
              <a:prstDash val="solid"/>
              <a:miter/>
            </a:ln>
          </p:spPr>
        </p:sp>
        <p:sp>
          <p:nvSpPr>
            <p:cNvPr name="TextBox 28" id="28"/>
            <p:cNvSpPr txBox="true"/>
            <p:nvPr/>
          </p:nvSpPr>
          <p:spPr>
            <a:xfrm>
              <a:off x="0" y="-38100"/>
              <a:ext cx="1721972" cy="1611595"/>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7343351" y="5906468"/>
            <a:ext cx="2402484" cy="561438"/>
          </a:xfrm>
          <a:prstGeom prst="rect">
            <a:avLst/>
          </a:prstGeom>
        </p:spPr>
        <p:txBody>
          <a:bodyPr anchor="t" rtlCol="false" tIns="0" lIns="0" bIns="0" rIns="0">
            <a:spAutoFit/>
          </a:bodyPr>
          <a:lstStyle/>
          <a:p>
            <a:pPr algn="ctr" marL="0" indent="0" lvl="0">
              <a:lnSpc>
                <a:spcPts val="4183"/>
              </a:lnSpc>
              <a:spcBef>
                <a:spcPct val="0"/>
              </a:spcBef>
            </a:pPr>
            <a:r>
              <a:rPr lang="en-US" sz="4357" spc="-418">
                <a:solidFill>
                  <a:srgbClr val="156669"/>
                </a:solidFill>
                <a:latin typeface="Public Sans"/>
              </a:rPr>
              <a:t>Insurances</a:t>
            </a:r>
          </a:p>
        </p:txBody>
      </p:sp>
      <p:sp>
        <p:nvSpPr>
          <p:cNvPr name="TextBox 30" id="30"/>
          <p:cNvSpPr txBox="true"/>
          <p:nvPr/>
        </p:nvSpPr>
        <p:spPr>
          <a:xfrm rot="0">
            <a:off x="11660548" y="5906468"/>
            <a:ext cx="2075558" cy="561438"/>
          </a:xfrm>
          <a:prstGeom prst="rect">
            <a:avLst/>
          </a:prstGeom>
        </p:spPr>
        <p:txBody>
          <a:bodyPr anchor="t" rtlCol="false" tIns="0" lIns="0" bIns="0" rIns="0">
            <a:spAutoFit/>
          </a:bodyPr>
          <a:lstStyle/>
          <a:p>
            <a:pPr algn="ctr" marL="0" indent="0" lvl="0">
              <a:lnSpc>
                <a:spcPts val="4183"/>
              </a:lnSpc>
              <a:spcBef>
                <a:spcPct val="0"/>
              </a:spcBef>
            </a:pPr>
            <a:r>
              <a:rPr lang="en-US" sz="4357" spc="-418">
                <a:solidFill>
                  <a:srgbClr val="156669"/>
                </a:solidFill>
                <a:latin typeface="Public Sans"/>
              </a:rPr>
              <a:t>Diseases</a:t>
            </a:r>
          </a:p>
        </p:txBody>
      </p:sp>
      <p:sp>
        <p:nvSpPr>
          <p:cNvPr name="TextBox 31" id="31"/>
          <p:cNvSpPr txBox="true"/>
          <p:nvPr/>
        </p:nvSpPr>
        <p:spPr>
          <a:xfrm rot="0">
            <a:off x="13304122" y="2292406"/>
            <a:ext cx="2660497" cy="517623"/>
          </a:xfrm>
          <a:prstGeom prst="rect">
            <a:avLst/>
          </a:prstGeom>
        </p:spPr>
        <p:txBody>
          <a:bodyPr anchor="t" rtlCol="false" tIns="0" lIns="0" bIns="0" rIns="0">
            <a:spAutoFit/>
          </a:bodyPr>
          <a:lstStyle/>
          <a:p>
            <a:pPr algn="ctr" marL="0" indent="0" lvl="0">
              <a:lnSpc>
                <a:spcPts val="3703"/>
              </a:lnSpc>
              <a:spcBef>
                <a:spcPct val="0"/>
              </a:spcBef>
            </a:pPr>
            <a:r>
              <a:rPr lang="en-US" sz="3857" spc="-370">
                <a:solidFill>
                  <a:srgbClr val="156669"/>
                </a:solidFill>
                <a:latin typeface="Public Sans"/>
              </a:rPr>
              <a:t>Departments</a:t>
            </a:r>
          </a:p>
        </p:txBody>
      </p:sp>
      <p:sp>
        <p:nvSpPr>
          <p:cNvPr name="TextBox 32" id="32"/>
          <p:cNvSpPr txBox="true"/>
          <p:nvPr/>
        </p:nvSpPr>
        <p:spPr>
          <a:xfrm rot="0">
            <a:off x="14833224" y="1026569"/>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
        <p:nvSpPr>
          <p:cNvPr name="Freeform 33" id="33"/>
          <p:cNvSpPr/>
          <p:nvPr/>
        </p:nvSpPr>
        <p:spPr>
          <a:xfrm flipH="false" flipV="false" rot="0">
            <a:off x="13968809" y="801052"/>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9389110" y="3443940"/>
            <a:ext cx="2650321" cy="714382"/>
          </a:xfrm>
          <a:prstGeom prst="rect">
            <a:avLst/>
          </a:prstGeom>
        </p:spPr>
        <p:txBody>
          <a:bodyPr anchor="t" rtlCol="false" tIns="0" lIns="0" bIns="0" rIns="0">
            <a:spAutoFit/>
          </a:bodyPr>
          <a:lstStyle/>
          <a:p>
            <a:pPr algn="ctr" marL="0" indent="0" lvl="0">
              <a:lnSpc>
                <a:spcPts val="1861"/>
              </a:lnSpc>
              <a:spcBef>
                <a:spcPct val="0"/>
              </a:spcBef>
            </a:pPr>
            <a:r>
              <a:rPr lang="en-US" sz="1141">
                <a:solidFill>
                  <a:srgbClr val="156669"/>
                </a:solidFill>
                <a:latin typeface="Agrandir Medium"/>
              </a:rPr>
              <a:t>Manages the scheduling details for patient appointments with healthcare providers.</a:t>
            </a:r>
          </a:p>
        </p:txBody>
      </p:sp>
      <p:sp>
        <p:nvSpPr>
          <p:cNvPr name="TextBox 35" id="35"/>
          <p:cNvSpPr txBox="true"/>
          <p:nvPr/>
        </p:nvSpPr>
        <p:spPr>
          <a:xfrm rot="0">
            <a:off x="5538353" y="3443940"/>
            <a:ext cx="2650321" cy="714382"/>
          </a:xfrm>
          <a:prstGeom prst="rect">
            <a:avLst/>
          </a:prstGeom>
        </p:spPr>
        <p:txBody>
          <a:bodyPr anchor="t" rtlCol="false" tIns="0" lIns="0" bIns="0" rIns="0">
            <a:spAutoFit/>
          </a:bodyPr>
          <a:lstStyle/>
          <a:p>
            <a:pPr algn="ctr" marL="0" indent="0" lvl="0">
              <a:lnSpc>
                <a:spcPts val="1861"/>
              </a:lnSpc>
              <a:spcBef>
                <a:spcPct val="0"/>
              </a:spcBef>
            </a:pPr>
            <a:r>
              <a:rPr lang="en-US" sz="1141">
                <a:solidFill>
                  <a:srgbClr val="156669"/>
                </a:solidFill>
                <a:latin typeface="Agrandir Medium"/>
              </a:rPr>
              <a:t>Contains information about the medical staff, including their qualifications and departments.</a:t>
            </a:r>
          </a:p>
        </p:txBody>
      </p:sp>
      <p:sp>
        <p:nvSpPr>
          <p:cNvPr name="TextBox 36" id="36"/>
          <p:cNvSpPr txBox="true"/>
          <p:nvPr/>
        </p:nvSpPr>
        <p:spPr>
          <a:xfrm rot="0">
            <a:off x="13304122" y="3372005"/>
            <a:ext cx="2650321" cy="714382"/>
          </a:xfrm>
          <a:prstGeom prst="rect">
            <a:avLst/>
          </a:prstGeom>
        </p:spPr>
        <p:txBody>
          <a:bodyPr anchor="t" rtlCol="false" tIns="0" lIns="0" bIns="0" rIns="0">
            <a:spAutoFit/>
          </a:bodyPr>
          <a:lstStyle/>
          <a:p>
            <a:pPr algn="ctr" marL="0" indent="0" lvl="0">
              <a:lnSpc>
                <a:spcPts val="1861"/>
              </a:lnSpc>
              <a:spcBef>
                <a:spcPct val="0"/>
              </a:spcBef>
            </a:pPr>
            <a:r>
              <a:rPr lang="en-US" sz="1141">
                <a:solidFill>
                  <a:srgbClr val="156669"/>
                </a:solidFill>
                <a:latin typeface="Agrandir Medium"/>
              </a:rPr>
              <a:t>Organizes the hospital or clinic into different specialized areas, each managed by a department head.</a:t>
            </a:r>
          </a:p>
        </p:txBody>
      </p:sp>
      <p:sp>
        <p:nvSpPr>
          <p:cNvPr name="TextBox 37" id="37"/>
          <p:cNvSpPr txBox="true"/>
          <p:nvPr/>
        </p:nvSpPr>
        <p:spPr>
          <a:xfrm rot="0">
            <a:off x="3337816" y="7153706"/>
            <a:ext cx="2650321" cy="714382"/>
          </a:xfrm>
          <a:prstGeom prst="rect">
            <a:avLst/>
          </a:prstGeom>
        </p:spPr>
        <p:txBody>
          <a:bodyPr anchor="t" rtlCol="false" tIns="0" lIns="0" bIns="0" rIns="0">
            <a:spAutoFit/>
          </a:bodyPr>
          <a:lstStyle/>
          <a:p>
            <a:pPr algn="ctr" marL="0" indent="0" lvl="0">
              <a:lnSpc>
                <a:spcPts val="1861"/>
              </a:lnSpc>
              <a:spcBef>
                <a:spcPct val="0"/>
              </a:spcBef>
            </a:pPr>
            <a:r>
              <a:rPr lang="en-US" sz="1141">
                <a:solidFill>
                  <a:srgbClr val="156669"/>
                </a:solidFill>
                <a:latin typeface="Agrandir Medium"/>
              </a:rPr>
              <a:t>Manages financial transactions, detailing the amounts billed to patients.</a:t>
            </a:r>
          </a:p>
        </p:txBody>
      </p:sp>
      <p:sp>
        <p:nvSpPr>
          <p:cNvPr name="TextBox 38" id="38"/>
          <p:cNvSpPr txBox="true"/>
          <p:nvPr/>
        </p:nvSpPr>
        <p:spPr>
          <a:xfrm rot="0">
            <a:off x="7343351" y="7231444"/>
            <a:ext cx="2650321" cy="714382"/>
          </a:xfrm>
          <a:prstGeom prst="rect">
            <a:avLst/>
          </a:prstGeom>
        </p:spPr>
        <p:txBody>
          <a:bodyPr anchor="t" rtlCol="false" tIns="0" lIns="0" bIns="0" rIns="0">
            <a:spAutoFit/>
          </a:bodyPr>
          <a:lstStyle/>
          <a:p>
            <a:pPr algn="ctr" marL="0" indent="0" lvl="0">
              <a:lnSpc>
                <a:spcPts val="1861"/>
              </a:lnSpc>
              <a:spcBef>
                <a:spcPct val="0"/>
              </a:spcBef>
            </a:pPr>
            <a:r>
              <a:rPr lang="en-US" sz="1141">
                <a:solidFill>
                  <a:srgbClr val="156669"/>
                </a:solidFill>
                <a:latin typeface="Agrandir Medium"/>
              </a:rPr>
              <a:t>Stores insurance details related to patients, including coverage and premium information.</a:t>
            </a:r>
          </a:p>
        </p:txBody>
      </p:sp>
      <p:sp>
        <p:nvSpPr>
          <p:cNvPr name="TextBox 39" id="39"/>
          <p:cNvSpPr txBox="true"/>
          <p:nvPr/>
        </p:nvSpPr>
        <p:spPr>
          <a:xfrm rot="0">
            <a:off x="11373166" y="7153706"/>
            <a:ext cx="2650321" cy="714382"/>
          </a:xfrm>
          <a:prstGeom prst="rect">
            <a:avLst/>
          </a:prstGeom>
        </p:spPr>
        <p:txBody>
          <a:bodyPr anchor="t" rtlCol="false" tIns="0" lIns="0" bIns="0" rIns="0">
            <a:spAutoFit/>
          </a:bodyPr>
          <a:lstStyle/>
          <a:p>
            <a:pPr algn="ctr" marL="0" indent="0" lvl="0">
              <a:lnSpc>
                <a:spcPts val="1861"/>
              </a:lnSpc>
              <a:spcBef>
                <a:spcPct val="0"/>
              </a:spcBef>
            </a:pPr>
            <a:r>
              <a:rPr lang="en-US" sz="1141">
                <a:solidFill>
                  <a:srgbClr val="156669"/>
                </a:solidFill>
                <a:latin typeface="Agrandir Medium"/>
              </a:rPr>
              <a:t>Records the different types of diseases that patients can be diagnosed with.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Freeform 2" id="2"/>
          <p:cNvSpPr/>
          <p:nvPr/>
        </p:nvSpPr>
        <p:spPr>
          <a:xfrm flipH="false" flipV="false" rot="0">
            <a:off x="13968809" y="801052"/>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92456"/>
            <a:ext cx="8115300" cy="1043938"/>
          </a:xfrm>
          <a:prstGeom prst="rect">
            <a:avLst/>
          </a:prstGeom>
        </p:spPr>
        <p:txBody>
          <a:bodyPr anchor="t" rtlCol="false" tIns="0" lIns="0" bIns="0" rIns="0">
            <a:spAutoFit/>
          </a:bodyPr>
          <a:lstStyle/>
          <a:p>
            <a:pPr marL="0" indent="0" lvl="0">
              <a:lnSpc>
                <a:spcPts val="7679"/>
              </a:lnSpc>
            </a:pPr>
            <a:r>
              <a:rPr lang="en-US" sz="7999" spc="-767">
                <a:solidFill>
                  <a:srgbClr val="156669"/>
                </a:solidFill>
                <a:latin typeface="Public Sans"/>
              </a:rPr>
              <a:t>User Stories</a:t>
            </a:r>
          </a:p>
        </p:txBody>
      </p:sp>
      <p:sp>
        <p:nvSpPr>
          <p:cNvPr name="TextBox 4" id="4"/>
          <p:cNvSpPr txBox="true"/>
          <p:nvPr/>
        </p:nvSpPr>
        <p:spPr>
          <a:xfrm rot="0">
            <a:off x="14833224" y="1026569"/>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grpSp>
        <p:nvGrpSpPr>
          <p:cNvPr name="Group 5" id="5"/>
          <p:cNvGrpSpPr/>
          <p:nvPr/>
        </p:nvGrpSpPr>
        <p:grpSpPr>
          <a:xfrm rot="0">
            <a:off x="7766147" y="6086456"/>
            <a:ext cx="1565125" cy="2159753"/>
            <a:chOff x="0" y="0"/>
            <a:chExt cx="1699920" cy="2345760"/>
          </a:xfrm>
        </p:grpSpPr>
        <p:sp>
          <p:nvSpPr>
            <p:cNvPr name="Freeform 6" id="6"/>
            <p:cNvSpPr/>
            <p:nvPr/>
          </p:nvSpPr>
          <p:spPr>
            <a:xfrm flipH="false" flipV="false" rot="0">
              <a:off x="0" y="0"/>
              <a:ext cx="1699895" cy="2345817"/>
            </a:xfrm>
            <a:custGeom>
              <a:avLst/>
              <a:gdLst/>
              <a:ahLst/>
              <a:cxnLst/>
              <a:rect r="r" b="b" t="t" l="l"/>
              <a:pathLst>
                <a:path h="2345817" w="1699895">
                  <a:moveTo>
                    <a:pt x="1699895" y="1120013"/>
                  </a:moveTo>
                  <a:lnTo>
                    <a:pt x="1699895" y="2059813"/>
                  </a:lnTo>
                  <a:lnTo>
                    <a:pt x="1582039" y="2119884"/>
                  </a:lnTo>
                  <a:cubicBezTo>
                    <a:pt x="1490726" y="2167890"/>
                    <a:pt x="1411351" y="2249678"/>
                    <a:pt x="1353566" y="2345817"/>
                  </a:cubicBezTo>
                  <a:lnTo>
                    <a:pt x="1353566" y="1117600"/>
                  </a:lnTo>
                  <a:cubicBezTo>
                    <a:pt x="1353566" y="1064768"/>
                    <a:pt x="1307846" y="961390"/>
                    <a:pt x="1264539" y="934974"/>
                  </a:cubicBezTo>
                  <a:lnTo>
                    <a:pt x="0" y="290830"/>
                  </a:lnTo>
                  <a:cubicBezTo>
                    <a:pt x="86614" y="211455"/>
                    <a:pt x="151511" y="112903"/>
                    <a:pt x="189992" y="0"/>
                  </a:cubicBezTo>
                  <a:lnTo>
                    <a:pt x="1421003" y="627253"/>
                  </a:lnTo>
                  <a:cubicBezTo>
                    <a:pt x="1574927" y="708914"/>
                    <a:pt x="1699895" y="927735"/>
                    <a:pt x="1699895" y="1120013"/>
                  </a:cubicBezTo>
                  <a:close/>
                </a:path>
              </a:pathLst>
            </a:custGeom>
            <a:solidFill>
              <a:srgbClr val="568CCD"/>
            </a:solidFill>
          </p:spPr>
        </p:sp>
      </p:grpSp>
      <p:grpSp>
        <p:nvGrpSpPr>
          <p:cNvPr name="Group 7" id="7"/>
          <p:cNvGrpSpPr/>
          <p:nvPr/>
        </p:nvGrpSpPr>
        <p:grpSpPr>
          <a:xfrm rot="0">
            <a:off x="5793997" y="4659216"/>
            <a:ext cx="2414972" cy="2088821"/>
            <a:chOff x="0" y="0"/>
            <a:chExt cx="2622960" cy="2268720"/>
          </a:xfrm>
        </p:grpSpPr>
        <p:sp>
          <p:nvSpPr>
            <p:cNvPr name="Freeform 8" id="8"/>
            <p:cNvSpPr/>
            <p:nvPr/>
          </p:nvSpPr>
          <p:spPr>
            <a:xfrm flipH="false" flipV="false" rot="0">
              <a:off x="0" y="0"/>
              <a:ext cx="2622931" cy="2268728"/>
            </a:xfrm>
            <a:custGeom>
              <a:avLst/>
              <a:gdLst/>
              <a:ahLst/>
              <a:cxnLst/>
              <a:rect r="r" b="b" t="t" l="l"/>
              <a:pathLst>
                <a:path h="2268728" w="2622931">
                  <a:moveTo>
                    <a:pt x="1966595" y="0"/>
                  </a:moveTo>
                  <a:lnTo>
                    <a:pt x="656336" y="0"/>
                  </a:lnTo>
                  <a:lnTo>
                    <a:pt x="0" y="1134364"/>
                  </a:lnTo>
                  <a:lnTo>
                    <a:pt x="656336" y="2268728"/>
                  </a:lnTo>
                  <a:lnTo>
                    <a:pt x="1966595" y="2268728"/>
                  </a:lnTo>
                  <a:lnTo>
                    <a:pt x="2622931" y="1134364"/>
                  </a:lnTo>
                  <a:lnTo>
                    <a:pt x="1966595" y="0"/>
                  </a:lnTo>
                  <a:close/>
                </a:path>
              </a:pathLst>
            </a:custGeom>
            <a:solidFill>
              <a:srgbClr val="568CCD"/>
            </a:solidFill>
          </p:spPr>
        </p:sp>
      </p:grpSp>
      <p:grpSp>
        <p:nvGrpSpPr>
          <p:cNvPr name="Group 9" id="9"/>
          <p:cNvGrpSpPr/>
          <p:nvPr/>
        </p:nvGrpSpPr>
        <p:grpSpPr>
          <a:xfrm rot="0">
            <a:off x="7766810" y="3432837"/>
            <a:ext cx="1564462" cy="2159090"/>
            <a:chOff x="0" y="0"/>
            <a:chExt cx="1699200" cy="2345040"/>
          </a:xfrm>
        </p:grpSpPr>
        <p:sp>
          <p:nvSpPr>
            <p:cNvPr name="Freeform 10" id="10"/>
            <p:cNvSpPr/>
            <p:nvPr/>
          </p:nvSpPr>
          <p:spPr>
            <a:xfrm flipH="false" flipV="false" rot="0">
              <a:off x="0" y="0"/>
              <a:ext cx="1699260" cy="2344928"/>
            </a:xfrm>
            <a:custGeom>
              <a:avLst/>
              <a:gdLst/>
              <a:ahLst/>
              <a:cxnLst/>
              <a:rect r="r" b="b" t="t" l="l"/>
              <a:pathLst>
                <a:path h="2344928" w="1699260">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sp>
      </p:grpSp>
      <p:grpSp>
        <p:nvGrpSpPr>
          <p:cNvPr name="Group 11" id="11"/>
          <p:cNvGrpSpPr/>
          <p:nvPr/>
        </p:nvGrpSpPr>
        <p:grpSpPr>
          <a:xfrm rot="0">
            <a:off x="5761515" y="2025485"/>
            <a:ext cx="2412320" cy="2090810"/>
            <a:chOff x="0" y="0"/>
            <a:chExt cx="2620080" cy="2270880"/>
          </a:xfrm>
        </p:grpSpPr>
        <p:sp>
          <p:nvSpPr>
            <p:cNvPr name="Freeform 12" id="12"/>
            <p:cNvSpPr/>
            <p:nvPr/>
          </p:nvSpPr>
          <p:spPr>
            <a:xfrm flipH="false" flipV="false" rot="0">
              <a:off x="0" y="0"/>
              <a:ext cx="2620010" cy="2270887"/>
            </a:xfrm>
            <a:custGeom>
              <a:avLst/>
              <a:gdLst/>
              <a:ahLst/>
              <a:cxnLst/>
              <a:rect r="r" b="b" t="t" l="l"/>
              <a:pathLst>
                <a:path h="2270887" w="2620010">
                  <a:moveTo>
                    <a:pt x="1966214" y="0"/>
                  </a:moveTo>
                  <a:lnTo>
                    <a:pt x="653796" y="0"/>
                  </a:lnTo>
                  <a:lnTo>
                    <a:pt x="0" y="1134237"/>
                  </a:lnTo>
                  <a:lnTo>
                    <a:pt x="653796" y="2270887"/>
                  </a:lnTo>
                  <a:lnTo>
                    <a:pt x="1966214" y="2270887"/>
                  </a:lnTo>
                  <a:lnTo>
                    <a:pt x="2620010" y="1134237"/>
                  </a:lnTo>
                  <a:lnTo>
                    <a:pt x="1966214" y="0"/>
                  </a:lnTo>
                  <a:close/>
                </a:path>
              </a:pathLst>
            </a:custGeom>
            <a:solidFill>
              <a:srgbClr val="16948A"/>
            </a:solidFill>
          </p:spPr>
        </p:sp>
      </p:grpSp>
      <p:grpSp>
        <p:nvGrpSpPr>
          <p:cNvPr name="Group 13" id="13"/>
          <p:cNvGrpSpPr/>
          <p:nvPr/>
        </p:nvGrpSpPr>
        <p:grpSpPr>
          <a:xfrm rot="0">
            <a:off x="7766147" y="8741400"/>
            <a:ext cx="1565125" cy="2504464"/>
            <a:chOff x="0" y="0"/>
            <a:chExt cx="1699920" cy="2720160"/>
          </a:xfrm>
        </p:grpSpPr>
        <p:sp>
          <p:nvSpPr>
            <p:cNvPr name="Freeform 14" id="14"/>
            <p:cNvSpPr/>
            <p:nvPr/>
          </p:nvSpPr>
          <p:spPr>
            <a:xfrm flipH="false" flipV="false" rot="0">
              <a:off x="0" y="0"/>
              <a:ext cx="1699895" cy="2771267"/>
            </a:xfrm>
            <a:custGeom>
              <a:avLst/>
              <a:gdLst/>
              <a:ahLst/>
              <a:cxnLst/>
              <a:rect r="r" b="b" t="t" l="l"/>
              <a:pathLst>
                <a:path h="2771267" w="1699895">
                  <a:moveTo>
                    <a:pt x="1699895" y="1121029"/>
                  </a:moveTo>
                  <a:lnTo>
                    <a:pt x="1699895" y="2485009"/>
                  </a:lnTo>
                  <a:cubicBezTo>
                    <a:pt x="1699895" y="2677414"/>
                    <a:pt x="1574927" y="2771267"/>
                    <a:pt x="1423416" y="2691892"/>
                  </a:cubicBezTo>
                  <a:lnTo>
                    <a:pt x="1353693" y="2655824"/>
                  </a:lnTo>
                  <a:lnTo>
                    <a:pt x="1353693" y="1118616"/>
                  </a:lnTo>
                  <a:cubicBezTo>
                    <a:pt x="1353693" y="1065657"/>
                    <a:pt x="1307973" y="962279"/>
                    <a:pt x="1264666" y="935736"/>
                  </a:cubicBezTo>
                  <a:lnTo>
                    <a:pt x="0" y="291084"/>
                  </a:lnTo>
                  <a:cubicBezTo>
                    <a:pt x="86614" y="211709"/>
                    <a:pt x="151511" y="113030"/>
                    <a:pt x="189992" y="0"/>
                  </a:cubicBezTo>
                  <a:lnTo>
                    <a:pt x="1421003" y="627888"/>
                  </a:lnTo>
                  <a:cubicBezTo>
                    <a:pt x="1574927" y="709676"/>
                    <a:pt x="1699895" y="931037"/>
                    <a:pt x="1699895" y="1121029"/>
                  </a:cubicBezTo>
                  <a:close/>
                </a:path>
              </a:pathLst>
            </a:custGeom>
            <a:solidFill>
              <a:srgbClr val="16948A"/>
            </a:solidFill>
          </p:spPr>
        </p:sp>
      </p:grpSp>
      <p:grpSp>
        <p:nvGrpSpPr>
          <p:cNvPr name="Group 15" id="15"/>
          <p:cNvGrpSpPr/>
          <p:nvPr/>
        </p:nvGrpSpPr>
        <p:grpSpPr>
          <a:xfrm rot="0">
            <a:off x="5820513" y="7393047"/>
            <a:ext cx="2414972" cy="2092799"/>
            <a:chOff x="0" y="0"/>
            <a:chExt cx="2622960" cy="2273040"/>
          </a:xfrm>
        </p:grpSpPr>
        <p:sp>
          <p:nvSpPr>
            <p:cNvPr name="Freeform 16" id="16"/>
            <p:cNvSpPr/>
            <p:nvPr/>
          </p:nvSpPr>
          <p:spPr>
            <a:xfrm flipH="false" flipV="false" rot="0">
              <a:off x="0" y="0"/>
              <a:ext cx="2622931" cy="2273046"/>
            </a:xfrm>
            <a:custGeom>
              <a:avLst/>
              <a:gdLst/>
              <a:ahLst/>
              <a:cxnLst/>
              <a:rect r="r" b="b" t="t" l="l"/>
              <a:pathLst>
                <a:path h="2273046" w="2622931">
                  <a:moveTo>
                    <a:pt x="1966595" y="0"/>
                  </a:moveTo>
                  <a:lnTo>
                    <a:pt x="656336" y="0"/>
                  </a:lnTo>
                  <a:lnTo>
                    <a:pt x="0" y="1135380"/>
                  </a:lnTo>
                  <a:lnTo>
                    <a:pt x="656336" y="2273046"/>
                  </a:lnTo>
                  <a:lnTo>
                    <a:pt x="1966595" y="2273046"/>
                  </a:lnTo>
                  <a:lnTo>
                    <a:pt x="2622931" y="1135380"/>
                  </a:lnTo>
                  <a:lnTo>
                    <a:pt x="1966595" y="0"/>
                  </a:lnTo>
                  <a:close/>
                </a:path>
              </a:pathLst>
            </a:custGeom>
            <a:solidFill>
              <a:srgbClr val="16948A"/>
            </a:solidFill>
          </p:spPr>
        </p:sp>
      </p:grpSp>
      <p:grpSp>
        <p:nvGrpSpPr>
          <p:cNvPr name="Group 17" id="17"/>
          <p:cNvGrpSpPr/>
          <p:nvPr/>
        </p:nvGrpSpPr>
        <p:grpSpPr>
          <a:xfrm rot="0">
            <a:off x="9009761" y="4889245"/>
            <a:ext cx="1565787" cy="1898567"/>
            <a:chOff x="0" y="0"/>
            <a:chExt cx="1700640" cy="2062080"/>
          </a:xfrm>
        </p:grpSpPr>
        <p:sp>
          <p:nvSpPr>
            <p:cNvPr name="Freeform 18" id="18"/>
            <p:cNvSpPr/>
            <p:nvPr/>
          </p:nvSpPr>
          <p:spPr>
            <a:xfrm flipH="false" flipV="false" rot="0">
              <a:off x="0" y="0"/>
              <a:ext cx="1700657" cy="2061972"/>
            </a:xfrm>
            <a:custGeom>
              <a:avLst/>
              <a:gdLst/>
              <a:ahLst/>
              <a:cxnLst/>
              <a:rect r="r" b="b" t="t" l="l"/>
              <a:pathLst>
                <a:path h="2061972" w="1700657">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sp>
      </p:grpSp>
      <p:grpSp>
        <p:nvGrpSpPr>
          <p:cNvPr name="Group 19" id="19"/>
          <p:cNvGrpSpPr/>
          <p:nvPr/>
        </p:nvGrpSpPr>
        <p:grpSpPr>
          <a:xfrm rot="0">
            <a:off x="10083671" y="3519678"/>
            <a:ext cx="2416298" cy="2088821"/>
            <a:chOff x="0" y="0"/>
            <a:chExt cx="2624400" cy="2268720"/>
          </a:xfrm>
        </p:grpSpPr>
        <p:sp>
          <p:nvSpPr>
            <p:cNvPr name="Freeform 20" id="20"/>
            <p:cNvSpPr/>
            <p:nvPr/>
          </p:nvSpPr>
          <p:spPr>
            <a:xfrm flipH="false" flipV="false" rot="0">
              <a:off x="0" y="0"/>
              <a:ext cx="2624455" cy="2268728"/>
            </a:xfrm>
            <a:custGeom>
              <a:avLst/>
              <a:gdLst/>
              <a:ahLst/>
              <a:cxnLst/>
              <a:rect r="r" b="b" t="t" l="l"/>
              <a:pathLst>
                <a:path h="2268728" w="2624455">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sp>
      </p:grpSp>
      <p:grpSp>
        <p:nvGrpSpPr>
          <p:cNvPr name="Group 21" id="21"/>
          <p:cNvGrpSpPr/>
          <p:nvPr/>
        </p:nvGrpSpPr>
        <p:grpSpPr>
          <a:xfrm rot="0">
            <a:off x="9009761" y="7542864"/>
            <a:ext cx="1565787" cy="1899230"/>
            <a:chOff x="0" y="0"/>
            <a:chExt cx="1700640" cy="2062800"/>
          </a:xfrm>
        </p:grpSpPr>
        <p:sp>
          <p:nvSpPr>
            <p:cNvPr name="Freeform 22" id="22"/>
            <p:cNvSpPr/>
            <p:nvPr/>
          </p:nvSpPr>
          <p:spPr>
            <a:xfrm flipH="false" flipV="false" rot="0">
              <a:off x="0" y="0"/>
              <a:ext cx="1700657" cy="2062861"/>
            </a:xfrm>
            <a:custGeom>
              <a:avLst/>
              <a:gdLst/>
              <a:ahLst/>
              <a:cxnLst/>
              <a:rect r="r" b="b" t="t" l="l"/>
              <a:pathLst>
                <a:path h="2062861" w="1700657">
                  <a:moveTo>
                    <a:pt x="1700657" y="293370"/>
                  </a:moveTo>
                  <a:lnTo>
                    <a:pt x="435356" y="937641"/>
                  </a:lnTo>
                  <a:cubicBezTo>
                    <a:pt x="392049" y="964057"/>
                    <a:pt x="346329" y="1067435"/>
                    <a:pt x="346329" y="1120394"/>
                  </a:cubicBezTo>
                  <a:lnTo>
                    <a:pt x="346329" y="2062861"/>
                  </a:lnTo>
                  <a:cubicBezTo>
                    <a:pt x="288544" y="1966722"/>
                    <a:pt x="209169" y="1882521"/>
                    <a:pt x="117856" y="1836928"/>
                  </a:cubicBezTo>
                  <a:lnTo>
                    <a:pt x="0" y="1776730"/>
                  </a:lnTo>
                  <a:lnTo>
                    <a:pt x="0" y="1120394"/>
                  </a:lnTo>
                  <a:cubicBezTo>
                    <a:pt x="0" y="927989"/>
                    <a:pt x="125095" y="706882"/>
                    <a:pt x="276606" y="629920"/>
                  </a:cubicBezTo>
                  <a:lnTo>
                    <a:pt x="1508252" y="0"/>
                  </a:lnTo>
                  <a:cubicBezTo>
                    <a:pt x="1549146" y="115443"/>
                    <a:pt x="1616456" y="213995"/>
                    <a:pt x="1700657" y="293370"/>
                  </a:cubicBezTo>
                  <a:close/>
                </a:path>
              </a:pathLst>
            </a:custGeom>
            <a:solidFill>
              <a:srgbClr val="16948A"/>
            </a:solidFill>
          </p:spPr>
        </p:sp>
      </p:grpSp>
      <p:grpSp>
        <p:nvGrpSpPr>
          <p:cNvPr name="Group 23" id="23"/>
          <p:cNvGrpSpPr/>
          <p:nvPr/>
        </p:nvGrpSpPr>
        <p:grpSpPr>
          <a:xfrm rot="0">
            <a:off x="10110188" y="6252846"/>
            <a:ext cx="2416298" cy="2091473"/>
            <a:chOff x="0" y="0"/>
            <a:chExt cx="2624400" cy="2271600"/>
          </a:xfrm>
        </p:grpSpPr>
        <p:sp>
          <p:nvSpPr>
            <p:cNvPr name="Freeform 24" id="24"/>
            <p:cNvSpPr/>
            <p:nvPr/>
          </p:nvSpPr>
          <p:spPr>
            <a:xfrm flipH="false" flipV="false" rot="0">
              <a:off x="0" y="0"/>
              <a:ext cx="2624455" cy="2271649"/>
            </a:xfrm>
            <a:custGeom>
              <a:avLst/>
              <a:gdLst/>
              <a:ahLst/>
              <a:cxnLst/>
              <a:rect r="r" b="b" t="t" l="l"/>
              <a:pathLst>
                <a:path h="2271649" w="2624455">
                  <a:moveTo>
                    <a:pt x="1967738" y="0"/>
                  </a:moveTo>
                  <a:lnTo>
                    <a:pt x="654304" y="0"/>
                  </a:lnTo>
                  <a:lnTo>
                    <a:pt x="0" y="1137031"/>
                  </a:lnTo>
                  <a:lnTo>
                    <a:pt x="654304" y="2271649"/>
                  </a:lnTo>
                  <a:lnTo>
                    <a:pt x="1967738" y="2271649"/>
                  </a:lnTo>
                  <a:lnTo>
                    <a:pt x="2624455" y="1137031"/>
                  </a:lnTo>
                  <a:lnTo>
                    <a:pt x="1967738" y="0"/>
                  </a:lnTo>
                  <a:close/>
                </a:path>
              </a:pathLst>
            </a:custGeom>
            <a:solidFill>
              <a:srgbClr val="16948A"/>
            </a:solidFill>
          </p:spPr>
        </p:sp>
      </p:grpSp>
      <p:sp>
        <p:nvSpPr>
          <p:cNvPr name="TextBox 25" id="25"/>
          <p:cNvSpPr txBox="true"/>
          <p:nvPr/>
        </p:nvSpPr>
        <p:spPr>
          <a:xfrm rot="0">
            <a:off x="5909930" y="2274419"/>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01</a:t>
            </a:r>
          </a:p>
        </p:txBody>
      </p:sp>
      <p:sp>
        <p:nvSpPr>
          <p:cNvPr name="TextBox 26" id="26"/>
          <p:cNvSpPr txBox="true"/>
          <p:nvPr/>
        </p:nvSpPr>
        <p:spPr>
          <a:xfrm rot="0">
            <a:off x="10261708" y="3807653"/>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02</a:t>
            </a:r>
          </a:p>
        </p:txBody>
      </p:sp>
      <p:sp>
        <p:nvSpPr>
          <p:cNvPr name="TextBox 27" id="27"/>
          <p:cNvSpPr txBox="true"/>
          <p:nvPr/>
        </p:nvSpPr>
        <p:spPr>
          <a:xfrm rot="0">
            <a:off x="5937562" y="4947191"/>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03</a:t>
            </a:r>
          </a:p>
        </p:txBody>
      </p:sp>
      <p:sp>
        <p:nvSpPr>
          <p:cNvPr name="TextBox 28" id="28"/>
          <p:cNvSpPr txBox="true"/>
          <p:nvPr/>
        </p:nvSpPr>
        <p:spPr>
          <a:xfrm rot="0">
            <a:off x="5997887" y="7736042"/>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05</a:t>
            </a:r>
          </a:p>
        </p:txBody>
      </p:sp>
      <p:sp>
        <p:nvSpPr>
          <p:cNvPr name="TextBox 29" id="29"/>
          <p:cNvSpPr txBox="true"/>
          <p:nvPr/>
        </p:nvSpPr>
        <p:spPr>
          <a:xfrm rot="0">
            <a:off x="10288224" y="6635412"/>
            <a:ext cx="2060225" cy="1360473"/>
          </a:xfrm>
          <a:prstGeom prst="rect">
            <a:avLst/>
          </a:prstGeom>
        </p:spPr>
        <p:txBody>
          <a:bodyPr anchor="t" rtlCol="false" tIns="0" lIns="0" bIns="0" rIns="0">
            <a:spAutoFit/>
          </a:bodyPr>
          <a:lstStyle/>
          <a:p>
            <a:pPr algn="ctr">
              <a:lnSpc>
                <a:spcPts val="11113"/>
              </a:lnSpc>
            </a:pPr>
            <a:r>
              <a:rPr lang="en-US" sz="7938">
                <a:solidFill>
                  <a:srgbClr val="FFFFFF"/>
                </a:solidFill>
                <a:latin typeface="Open Sans Bold"/>
              </a:rPr>
              <a:t>04</a:t>
            </a:r>
          </a:p>
        </p:txBody>
      </p:sp>
      <p:sp>
        <p:nvSpPr>
          <p:cNvPr name="TextBox 30" id="30"/>
          <p:cNvSpPr txBox="true"/>
          <p:nvPr/>
        </p:nvSpPr>
        <p:spPr>
          <a:xfrm rot="0">
            <a:off x="971514" y="2216506"/>
            <a:ext cx="4434980" cy="1523924"/>
          </a:xfrm>
          <a:prstGeom prst="rect">
            <a:avLst/>
          </a:prstGeom>
        </p:spPr>
        <p:txBody>
          <a:bodyPr anchor="t" rtlCol="false" tIns="0" lIns="0" bIns="0" rIns="0">
            <a:spAutoFit/>
          </a:bodyPr>
          <a:lstStyle/>
          <a:p>
            <a:pPr algn="l" marL="0" indent="0" lvl="0">
              <a:lnSpc>
                <a:spcPts val="2381"/>
              </a:lnSpc>
              <a:spcBef>
                <a:spcPct val="0"/>
              </a:spcBef>
            </a:pPr>
            <a:r>
              <a:rPr lang="en-US" sz="1461" strike="noStrike" u="none">
                <a:solidFill>
                  <a:srgbClr val="156669"/>
                </a:solidFill>
                <a:latin typeface="Agrandir Medium"/>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31" id="31"/>
          <p:cNvGrpSpPr/>
          <p:nvPr/>
        </p:nvGrpSpPr>
        <p:grpSpPr>
          <a:xfrm rot="0">
            <a:off x="775483" y="4698384"/>
            <a:ext cx="4841422" cy="1820232"/>
            <a:chOff x="0" y="0"/>
            <a:chExt cx="1509914" cy="567683"/>
          </a:xfrm>
        </p:grpSpPr>
        <p:sp>
          <p:nvSpPr>
            <p:cNvPr name="Freeform 32" id="32"/>
            <p:cNvSpPr/>
            <p:nvPr/>
          </p:nvSpPr>
          <p:spPr>
            <a:xfrm flipH="false" flipV="false" rot="0">
              <a:off x="0" y="0"/>
              <a:ext cx="1509914" cy="567683"/>
            </a:xfrm>
            <a:custGeom>
              <a:avLst/>
              <a:gdLst/>
              <a:ahLst/>
              <a:cxnLst/>
              <a:rect r="r" b="b" t="t" l="l"/>
              <a:pathLst>
                <a:path h="567683" w="1509914">
                  <a:moveTo>
                    <a:pt x="23987" y="0"/>
                  </a:moveTo>
                  <a:lnTo>
                    <a:pt x="1485927" y="0"/>
                  </a:lnTo>
                  <a:cubicBezTo>
                    <a:pt x="1499175" y="0"/>
                    <a:pt x="1509914" y="10739"/>
                    <a:pt x="1509914" y="23987"/>
                  </a:cubicBezTo>
                  <a:lnTo>
                    <a:pt x="1509914" y="543697"/>
                  </a:lnTo>
                  <a:cubicBezTo>
                    <a:pt x="1509914" y="556944"/>
                    <a:pt x="1499175" y="567683"/>
                    <a:pt x="1485927" y="567683"/>
                  </a:cubicBezTo>
                  <a:lnTo>
                    <a:pt x="23987" y="567683"/>
                  </a:lnTo>
                  <a:cubicBezTo>
                    <a:pt x="10739" y="567683"/>
                    <a:pt x="0" y="556944"/>
                    <a:pt x="0" y="543697"/>
                  </a:cubicBezTo>
                  <a:lnTo>
                    <a:pt x="0" y="23987"/>
                  </a:lnTo>
                  <a:cubicBezTo>
                    <a:pt x="0" y="10739"/>
                    <a:pt x="10739" y="0"/>
                    <a:pt x="23987" y="0"/>
                  </a:cubicBezTo>
                  <a:close/>
                </a:path>
              </a:pathLst>
            </a:custGeom>
            <a:solidFill>
              <a:srgbClr val="FBF6F1"/>
            </a:solidFill>
            <a:ln w="9525" cap="sq">
              <a:solidFill>
                <a:srgbClr val="000000"/>
              </a:solidFill>
              <a:prstDash val="solid"/>
              <a:miter/>
            </a:ln>
          </p:spPr>
        </p:sp>
        <p:sp>
          <p:nvSpPr>
            <p:cNvPr name="TextBox 33" id="33"/>
            <p:cNvSpPr txBox="true"/>
            <p:nvPr/>
          </p:nvSpPr>
          <p:spPr>
            <a:xfrm>
              <a:off x="0" y="-38100"/>
              <a:ext cx="1509914" cy="605783"/>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Open Sans Extra Bold"/>
                </a:rPr>
                <a:t>csdb</a:t>
              </a:r>
            </a:p>
          </p:txBody>
        </p:sp>
      </p:grpSp>
      <p:grpSp>
        <p:nvGrpSpPr>
          <p:cNvPr name="Group 34" id="34"/>
          <p:cNvGrpSpPr/>
          <p:nvPr/>
        </p:nvGrpSpPr>
        <p:grpSpPr>
          <a:xfrm rot="0">
            <a:off x="775483" y="7665614"/>
            <a:ext cx="4841422" cy="1820232"/>
            <a:chOff x="0" y="0"/>
            <a:chExt cx="1509914" cy="567683"/>
          </a:xfrm>
        </p:grpSpPr>
        <p:sp>
          <p:nvSpPr>
            <p:cNvPr name="Freeform 35" id="35"/>
            <p:cNvSpPr/>
            <p:nvPr/>
          </p:nvSpPr>
          <p:spPr>
            <a:xfrm flipH="false" flipV="false" rot="0">
              <a:off x="0" y="0"/>
              <a:ext cx="1509914" cy="567683"/>
            </a:xfrm>
            <a:custGeom>
              <a:avLst/>
              <a:gdLst/>
              <a:ahLst/>
              <a:cxnLst/>
              <a:rect r="r" b="b" t="t" l="l"/>
              <a:pathLst>
                <a:path h="567683" w="1509914">
                  <a:moveTo>
                    <a:pt x="23987" y="0"/>
                  </a:moveTo>
                  <a:lnTo>
                    <a:pt x="1485927" y="0"/>
                  </a:lnTo>
                  <a:cubicBezTo>
                    <a:pt x="1499175" y="0"/>
                    <a:pt x="1509914" y="10739"/>
                    <a:pt x="1509914" y="23987"/>
                  </a:cubicBezTo>
                  <a:lnTo>
                    <a:pt x="1509914" y="543697"/>
                  </a:lnTo>
                  <a:cubicBezTo>
                    <a:pt x="1509914" y="556944"/>
                    <a:pt x="1499175" y="567683"/>
                    <a:pt x="1485927" y="567683"/>
                  </a:cubicBezTo>
                  <a:lnTo>
                    <a:pt x="23987" y="567683"/>
                  </a:lnTo>
                  <a:cubicBezTo>
                    <a:pt x="10739" y="567683"/>
                    <a:pt x="0" y="556944"/>
                    <a:pt x="0" y="543697"/>
                  </a:cubicBezTo>
                  <a:lnTo>
                    <a:pt x="0" y="23987"/>
                  </a:lnTo>
                  <a:cubicBezTo>
                    <a:pt x="0" y="10739"/>
                    <a:pt x="10739" y="0"/>
                    <a:pt x="23987" y="0"/>
                  </a:cubicBezTo>
                  <a:close/>
                </a:path>
              </a:pathLst>
            </a:custGeom>
            <a:solidFill>
              <a:srgbClr val="FBF6F1"/>
            </a:solidFill>
            <a:ln w="9525" cap="sq">
              <a:solidFill>
                <a:srgbClr val="000000"/>
              </a:solidFill>
              <a:prstDash val="solid"/>
              <a:miter/>
            </a:ln>
          </p:spPr>
        </p:sp>
        <p:sp>
          <p:nvSpPr>
            <p:cNvPr name="TextBox 36" id="36"/>
            <p:cNvSpPr txBox="true"/>
            <p:nvPr/>
          </p:nvSpPr>
          <p:spPr>
            <a:xfrm>
              <a:off x="0" y="-38100"/>
              <a:ext cx="1509914" cy="605783"/>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Open Sans Extra Bold"/>
                </a:rPr>
                <a:t>csdb</a:t>
              </a:r>
            </a:p>
          </p:txBody>
        </p:sp>
      </p:grpSp>
      <p:grpSp>
        <p:nvGrpSpPr>
          <p:cNvPr name="Group 37" id="37"/>
          <p:cNvGrpSpPr/>
          <p:nvPr/>
        </p:nvGrpSpPr>
        <p:grpSpPr>
          <a:xfrm rot="0">
            <a:off x="775483" y="2160774"/>
            <a:ext cx="4841422" cy="1820232"/>
            <a:chOff x="0" y="0"/>
            <a:chExt cx="1509914" cy="567683"/>
          </a:xfrm>
        </p:grpSpPr>
        <p:sp>
          <p:nvSpPr>
            <p:cNvPr name="Freeform 38" id="38"/>
            <p:cNvSpPr/>
            <p:nvPr/>
          </p:nvSpPr>
          <p:spPr>
            <a:xfrm flipH="false" flipV="false" rot="0">
              <a:off x="0" y="0"/>
              <a:ext cx="1509914" cy="567683"/>
            </a:xfrm>
            <a:custGeom>
              <a:avLst/>
              <a:gdLst/>
              <a:ahLst/>
              <a:cxnLst/>
              <a:rect r="r" b="b" t="t" l="l"/>
              <a:pathLst>
                <a:path h="567683" w="1509914">
                  <a:moveTo>
                    <a:pt x="23987" y="0"/>
                  </a:moveTo>
                  <a:lnTo>
                    <a:pt x="1485927" y="0"/>
                  </a:lnTo>
                  <a:cubicBezTo>
                    <a:pt x="1499175" y="0"/>
                    <a:pt x="1509914" y="10739"/>
                    <a:pt x="1509914" y="23987"/>
                  </a:cubicBezTo>
                  <a:lnTo>
                    <a:pt x="1509914" y="543697"/>
                  </a:lnTo>
                  <a:cubicBezTo>
                    <a:pt x="1509914" y="556944"/>
                    <a:pt x="1499175" y="567683"/>
                    <a:pt x="1485927" y="567683"/>
                  </a:cubicBezTo>
                  <a:lnTo>
                    <a:pt x="23987" y="567683"/>
                  </a:lnTo>
                  <a:cubicBezTo>
                    <a:pt x="10739" y="567683"/>
                    <a:pt x="0" y="556944"/>
                    <a:pt x="0" y="543697"/>
                  </a:cubicBezTo>
                  <a:lnTo>
                    <a:pt x="0" y="23987"/>
                  </a:lnTo>
                  <a:cubicBezTo>
                    <a:pt x="0" y="10739"/>
                    <a:pt x="10739" y="0"/>
                    <a:pt x="23987" y="0"/>
                  </a:cubicBezTo>
                  <a:close/>
                </a:path>
              </a:pathLst>
            </a:custGeom>
            <a:solidFill>
              <a:srgbClr val="FBF6F1"/>
            </a:solidFill>
            <a:ln w="9525" cap="sq">
              <a:solidFill>
                <a:srgbClr val="000000"/>
              </a:solidFill>
              <a:prstDash val="solid"/>
              <a:miter/>
            </a:ln>
          </p:spPr>
        </p:sp>
        <p:sp>
          <p:nvSpPr>
            <p:cNvPr name="TextBox 39" id="39"/>
            <p:cNvSpPr txBox="true"/>
            <p:nvPr/>
          </p:nvSpPr>
          <p:spPr>
            <a:xfrm>
              <a:off x="0" y="-38100"/>
              <a:ext cx="1509914" cy="605783"/>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Open Sans Extra Bold"/>
                </a:rPr>
                <a:t>csdb</a:t>
              </a:r>
            </a:p>
          </p:txBody>
        </p:sp>
      </p:grpSp>
      <p:sp>
        <p:nvSpPr>
          <p:cNvPr name="TextBox 40" id="40"/>
          <p:cNvSpPr txBox="true"/>
          <p:nvPr/>
        </p:nvSpPr>
        <p:spPr>
          <a:xfrm rot="0">
            <a:off x="909545" y="2213436"/>
            <a:ext cx="4656764" cy="1476783"/>
          </a:xfrm>
          <a:prstGeom prst="rect">
            <a:avLst/>
          </a:prstGeom>
        </p:spPr>
        <p:txBody>
          <a:bodyPr anchor="t" rtlCol="false" tIns="0" lIns="0" bIns="0" rIns="0">
            <a:spAutoFit/>
          </a:bodyPr>
          <a:lstStyle/>
          <a:p>
            <a:pPr algn="ctr">
              <a:lnSpc>
                <a:spcPts val="5673"/>
              </a:lnSpc>
            </a:pPr>
            <a:r>
              <a:rPr lang="en-US" sz="3480">
                <a:solidFill>
                  <a:srgbClr val="156669"/>
                </a:solidFill>
                <a:latin typeface="Agrandir Bold"/>
              </a:rPr>
              <a:t>Appointment </a:t>
            </a:r>
          </a:p>
          <a:p>
            <a:pPr algn="ctr" marL="0" indent="0" lvl="0">
              <a:lnSpc>
                <a:spcPts val="5673"/>
              </a:lnSpc>
              <a:spcBef>
                <a:spcPct val="0"/>
              </a:spcBef>
            </a:pPr>
            <a:r>
              <a:rPr lang="en-US" sz="3480">
                <a:solidFill>
                  <a:srgbClr val="156669"/>
                </a:solidFill>
                <a:latin typeface="Agrandir Bold"/>
              </a:rPr>
              <a:t>Analysis</a:t>
            </a:r>
          </a:p>
        </p:txBody>
      </p:sp>
      <p:grpSp>
        <p:nvGrpSpPr>
          <p:cNvPr name="Group 41" id="41"/>
          <p:cNvGrpSpPr/>
          <p:nvPr/>
        </p:nvGrpSpPr>
        <p:grpSpPr>
          <a:xfrm rot="0">
            <a:off x="12680944" y="3519678"/>
            <a:ext cx="4841422" cy="1820232"/>
            <a:chOff x="0" y="0"/>
            <a:chExt cx="1509914" cy="567683"/>
          </a:xfrm>
        </p:grpSpPr>
        <p:sp>
          <p:nvSpPr>
            <p:cNvPr name="Freeform 42" id="42"/>
            <p:cNvSpPr/>
            <p:nvPr/>
          </p:nvSpPr>
          <p:spPr>
            <a:xfrm flipH="false" flipV="false" rot="0">
              <a:off x="0" y="0"/>
              <a:ext cx="1509914" cy="567683"/>
            </a:xfrm>
            <a:custGeom>
              <a:avLst/>
              <a:gdLst/>
              <a:ahLst/>
              <a:cxnLst/>
              <a:rect r="r" b="b" t="t" l="l"/>
              <a:pathLst>
                <a:path h="567683" w="1509914">
                  <a:moveTo>
                    <a:pt x="23987" y="0"/>
                  </a:moveTo>
                  <a:lnTo>
                    <a:pt x="1485927" y="0"/>
                  </a:lnTo>
                  <a:cubicBezTo>
                    <a:pt x="1499175" y="0"/>
                    <a:pt x="1509914" y="10739"/>
                    <a:pt x="1509914" y="23987"/>
                  </a:cubicBezTo>
                  <a:lnTo>
                    <a:pt x="1509914" y="543697"/>
                  </a:lnTo>
                  <a:cubicBezTo>
                    <a:pt x="1509914" y="556944"/>
                    <a:pt x="1499175" y="567683"/>
                    <a:pt x="1485927" y="567683"/>
                  </a:cubicBezTo>
                  <a:lnTo>
                    <a:pt x="23987" y="567683"/>
                  </a:lnTo>
                  <a:cubicBezTo>
                    <a:pt x="10739" y="567683"/>
                    <a:pt x="0" y="556944"/>
                    <a:pt x="0" y="543697"/>
                  </a:cubicBezTo>
                  <a:lnTo>
                    <a:pt x="0" y="23987"/>
                  </a:lnTo>
                  <a:cubicBezTo>
                    <a:pt x="0" y="10739"/>
                    <a:pt x="10739" y="0"/>
                    <a:pt x="23987" y="0"/>
                  </a:cubicBezTo>
                  <a:close/>
                </a:path>
              </a:pathLst>
            </a:custGeom>
            <a:solidFill>
              <a:srgbClr val="FBF6F1"/>
            </a:solidFill>
            <a:ln w="9525" cap="sq">
              <a:solidFill>
                <a:srgbClr val="000000"/>
              </a:solidFill>
              <a:prstDash val="solid"/>
              <a:miter/>
            </a:ln>
          </p:spPr>
        </p:sp>
        <p:sp>
          <p:nvSpPr>
            <p:cNvPr name="TextBox 43" id="43"/>
            <p:cNvSpPr txBox="true"/>
            <p:nvPr/>
          </p:nvSpPr>
          <p:spPr>
            <a:xfrm>
              <a:off x="0" y="-38100"/>
              <a:ext cx="1509914" cy="605783"/>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Open Sans Extra Bold"/>
                </a:rPr>
                <a:t>csdb</a:t>
              </a:r>
            </a:p>
          </p:txBody>
        </p:sp>
      </p:grpSp>
      <p:grpSp>
        <p:nvGrpSpPr>
          <p:cNvPr name="Group 44" id="44"/>
          <p:cNvGrpSpPr/>
          <p:nvPr/>
        </p:nvGrpSpPr>
        <p:grpSpPr>
          <a:xfrm rot="0">
            <a:off x="12726510" y="6307663"/>
            <a:ext cx="4841422" cy="1820232"/>
            <a:chOff x="0" y="0"/>
            <a:chExt cx="1509914" cy="567683"/>
          </a:xfrm>
        </p:grpSpPr>
        <p:sp>
          <p:nvSpPr>
            <p:cNvPr name="Freeform 45" id="45"/>
            <p:cNvSpPr/>
            <p:nvPr/>
          </p:nvSpPr>
          <p:spPr>
            <a:xfrm flipH="false" flipV="false" rot="0">
              <a:off x="0" y="0"/>
              <a:ext cx="1509914" cy="567683"/>
            </a:xfrm>
            <a:custGeom>
              <a:avLst/>
              <a:gdLst/>
              <a:ahLst/>
              <a:cxnLst/>
              <a:rect r="r" b="b" t="t" l="l"/>
              <a:pathLst>
                <a:path h="567683" w="1509914">
                  <a:moveTo>
                    <a:pt x="23987" y="0"/>
                  </a:moveTo>
                  <a:lnTo>
                    <a:pt x="1485927" y="0"/>
                  </a:lnTo>
                  <a:cubicBezTo>
                    <a:pt x="1499175" y="0"/>
                    <a:pt x="1509914" y="10739"/>
                    <a:pt x="1509914" y="23987"/>
                  </a:cubicBezTo>
                  <a:lnTo>
                    <a:pt x="1509914" y="543697"/>
                  </a:lnTo>
                  <a:cubicBezTo>
                    <a:pt x="1509914" y="556944"/>
                    <a:pt x="1499175" y="567683"/>
                    <a:pt x="1485927" y="567683"/>
                  </a:cubicBezTo>
                  <a:lnTo>
                    <a:pt x="23987" y="567683"/>
                  </a:lnTo>
                  <a:cubicBezTo>
                    <a:pt x="10739" y="567683"/>
                    <a:pt x="0" y="556944"/>
                    <a:pt x="0" y="543697"/>
                  </a:cubicBezTo>
                  <a:lnTo>
                    <a:pt x="0" y="23987"/>
                  </a:lnTo>
                  <a:cubicBezTo>
                    <a:pt x="0" y="10739"/>
                    <a:pt x="10739" y="0"/>
                    <a:pt x="23987" y="0"/>
                  </a:cubicBezTo>
                  <a:close/>
                </a:path>
              </a:pathLst>
            </a:custGeom>
            <a:solidFill>
              <a:srgbClr val="FBF6F1"/>
            </a:solidFill>
            <a:ln w="9525" cap="sq">
              <a:solidFill>
                <a:srgbClr val="000000"/>
              </a:solidFill>
              <a:prstDash val="solid"/>
              <a:miter/>
            </a:ln>
          </p:spPr>
        </p:sp>
        <p:sp>
          <p:nvSpPr>
            <p:cNvPr name="TextBox 46" id="46"/>
            <p:cNvSpPr txBox="true"/>
            <p:nvPr/>
          </p:nvSpPr>
          <p:spPr>
            <a:xfrm>
              <a:off x="0" y="-38100"/>
              <a:ext cx="1509914" cy="605783"/>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Open Sans Extra Bold"/>
                </a:rPr>
                <a:t>csdb</a:t>
              </a:r>
            </a:p>
          </p:txBody>
        </p:sp>
      </p:grpSp>
      <p:sp>
        <p:nvSpPr>
          <p:cNvPr name="TextBox 47" id="47"/>
          <p:cNvSpPr txBox="true"/>
          <p:nvPr/>
        </p:nvSpPr>
        <p:spPr>
          <a:xfrm rot="0">
            <a:off x="860622" y="4751046"/>
            <a:ext cx="4656764" cy="1476783"/>
          </a:xfrm>
          <a:prstGeom prst="rect">
            <a:avLst/>
          </a:prstGeom>
        </p:spPr>
        <p:txBody>
          <a:bodyPr anchor="t" rtlCol="false" tIns="0" lIns="0" bIns="0" rIns="0">
            <a:spAutoFit/>
          </a:bodyPr>
          <a:lstStyle/>
          <a:p>
            <a:pPr algn="ctr">
              <a:lnSpc>
                <a:spcPts val="5673"/>
              </a:lnSpc>
            </a:pPr>
            <a:r>
              <a:rPr lang="en-US" sz="3480">
                <a:solidFill>
                  <a:srgbClr val="156669"/>
                </a:solidFill>
                <a:latin typeface="Agrandir Bold"/>
              </a:rPr>
              <a:t>Insurance </a:t>
            </a:r>
          </a:p>
          <a:p>
            <a:pPr algn="ctr" marL="0" indent="0" lvl="0">
              <a:lnSpc>
                <a:spcPts val="5673"/>
              </a:lnSpc>
              <a:spcBef>
                <a:spcPct val="0"/>
              </a:spcBef>
            </a:pPr>
            <a:r>
              <a:rPr lang="en-US" sz="3480">
                <a:solidFill>
                  <a:srgbClr val="156669"/>
                </a:solidFill>
                <a:latin typeface="Agrandir Bold"/>
              </a:rPr>
              <a:t>Analysis</a:t>
            </a:r>
          </a:p>
        </p:txBody>
      </p:sp>
      <p:sp>
        <p:nvSpPr>
          <p:cNvPr name="TextBox 48" id="48"/>
          <p:cNvSpPr txBox="true"/>
          <p:nvPr/>
        </p:nvSpPr>
        <p:spPr>
          <a:xfrm rot="0">
            <a:off x="858949" y="7757760"/>
            <a:ext cx="4656764" cy="1476783"/>
          </a:xfrm>
          <a:prstGeom prst="rect">
            <a:avLst/>
          </a:prstGeom>
        </p:spPr>
        <p:txBody>
          <a:bodyPr anchor="t" rtlCol="false" tIns="0" lIns="0" bIns="0" rIns="0">
            <a:spAutoFit/>
          </a:bodyPr>
          <a:lstStyle/>
          <a:p>
            <a:pPr algn="ctr" marL="0" indent="0" lvl="0">
              <a:lnSpc>
                <a:spcPts val="5673"/>
              </a:lnSpc>
              <a:spcBef>
                <a:spcPct val="0"/>
              </a:spcBef>
            </a:pPr>
            <a:r>
              <a:rPr lang="en-US" sz="3480">
                <a:solidFill>
                  <a:srgbClr val="156669"/>
                </a:solidFill>
                <a:latin typeface="Agrandir Bold"/>
              </a:rPr>
              <a:t>Department Overview</a:t>
            </a:r>
          </a:p>
        </p:txBody>
      </p:sp>
      <p:sp>
        <p:nvSpPr>
          <p:cNvPr name="TextBox 49" id="49"/>
          <p:cNvSpPr txBox="true"/>
          <p:nvPr/>
        </p:nvSpPr>
        <p:spPr>
          <a:xfrm rot="0">
            <a:off x="12776194" y="3622807"/>
            <a:ext cx="4656764" cy="1476783"/>
          </a:xfrm>
          <a:prstGeom prst="rect">
            <a:avLst/>
          </a:prstGeom>
        </p:spPr>
        <p:txBody>
          <a:bodyPr anchor="t" rtlCol="false" tIns="0" lIns="0" bIns="0" rIns="0">
            <a:spAutoFit/>
          </a:bodyPr>
          <a:lstStyle/>
          <a:p>
            <a:pPr algn="ctr">
              <a:lnSpc>
                <a:spcPts val="5673"/>
              </a:lnSpc>
            </a:pPr>
            <a:r>
              <a:rPr lang="en-US" sz="3480">
                <a:solidFill>
                  <a:srgbClr val="156669"/>
                </a:solidFill>
                <a:latin typeface="Agrandir Bold"/>
              </a:rPr>
              <a:t>Bill </a:t>
            </a:r>
          </a:p>
          <a:p>
            <a:pPr algn="ctr" marL="0" indent="0" lvl="0">
              <a:lnSpc>
                <a:spcPts val="5673"/>
              </a:lnSpc>
              <a:spcBef>
                <a:spcPct val="0"/>
              </a:spcBef>
            </a:pPr>
            <a:r>
              <a:rPr lang="en-US" sz="3480">
                <a:solidFill>
                  <a:srgbClr val="156669"/>
                </a:solidFill>
                <a:latin typeface="Agrandir Bold"/>
              </a:rPr>
              <a:t>Revenue</a:t>
            </a:r>
          </a:p>
        </p:txBody>
      </p:sp>
      <p:sp>
        <p:nvSpPr>
          <p:cNvPr name="TextBox 50" id="50"/>
          <p:cNvSpPr txBox="true"/>
          <p:nvPr/>
        </p:nvSpPr>
        <p:spPr>
          <a:xfrm rot="0">
            <a:off x="12818839" y="6360325"/>
            <a:ext cx="4656764" cy="762408"/>
          </a:xfrm>
          <a:prstGeom prst="rect">
            <a:avLst/>
          </a:prstGeom>
        </p:spPr>
        <p:txBody>
          <a:bodyPr anchor="t" rtlCol="false" tIns="0" lIns="0" bIns="0" rIns="0">
            <a:spAutoFit/>
          </a:bodyPr>
          <a:lstStyle/>
          <a:p>
            <a:pPr algn="ctr" marL="0" indent="0" lvl="0">
              <a:lnSpc>
                <a:spcPts val="5673"/>
              </a:lnSpc>
              <a:spcBef>
                <a:spcPct val="0"/>
              </a:spcBef>
            </a:pPr>
            <a:r>
              <a:rPr lang="en-US" sz="3480">
                <a:solidFill>
                  <a:srgbClr val="156669"/>
                </a:solidFill>
                <a:latin typeface="Agrandir Bold"/>
              </a:rPr>
              <a:t>Patient &amp; Disease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13968809" y="801052"/>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4428" y="2369358"/>
            <a:ext cx="11788409" cy="6581861"/>
          </a:xfrm>
          <a:custGeom>
            <a:avLst/>
            <a:gdLst/>
            <a:ahLst/>
            <a:cxnLst/>
            <a:rect r="r" b="b" t="t" l="l"/>
            <a:pathLst>
              <a:path h="6581861" w="11788409">
                <a:moveTo>
                  <a:pt x="0" y="0"/>
                </a:moveTo>
                <a:lnTo>
                  <a:pt x="11788408" y="0"/>
                </a:lnTo>
                <a:lnTo>
                  <a:pt x="11788408" y="6581861"/>
                </a:lnTo>
                <a:lnTo>
                  <a:pt x="0" y="6581861"/>
                </a:lnTo>
                <a:lnTo>
                  <a:pt x="0" y="0"/>
                </a:lnTo>
                <a:close/>
              </a:path>
            </a:pathLst>
          </a:custGeom>
          <a:blipFill>
            <a:blip r:embed="rId4"/>
            <a:stretch>
              <a:fillRect l="0" t="0" r="0" b="0"/>
            </a:stretch>
          </a:blipFill>
        </p:spPr>
      </p:sp>
      <p:sp>
        <p:nvSpPr>
          <p:cNvPr name="TextBox 4" id="4"/>
          <p:cNvSpPr txBox="true"/>
          <p:nvPr/>
        </p:nvSpPr>
        <p:spPr>
          <a:xfrm rot="0">
            <a:off x="744428" y="749638"/>
            <a:ext cx="7082432" cy="1043938"/>
          </a:xfrm>
          <a:prstGeom prst="rect">
            <a:avLst/>
          </a:prstGeom>
        </p:spPr>
        <p:txBody>
          <a:bodyPr anchor="t" rtlCol="false" tIns="0" lIns="0" bIns="0" rIns="0">
            <a:spAutoFit/>
          </a:bodyPr>
          <a:lstStyle/>
          <a:p>
            <a:pPr marL="0" indent="0" lvl="0">
              <a:lnSpc>
                <a:spcPts val="7679"/>
              </a:lnSpc>
            </a:pPr>
            <a:r>
              <a:rPr lang="en-US" sz="7999" spc="-767">
                <a:solidFill>
                  <a:srgbClr val="156669"/>
                </a:solidFill>
                <a:latin typeface="Public Sans"/>
              </a:rPr>
              <a:t>User Story 1</a:t>
            </a:r>
          </a:p>
        </p:txBody>
      </p:sp>
      <p:sp>
        <p:nvSpPr>
          <p:cNvPr name="TextBox 5" id="5"/>
          <p:cNvSpPr txBox="true"/>
          <p:nvPr/>
        </p:nvSpPr>
        <p:spPr>
          <a:xfrm rot="0">
            <a:off x="14833224" y="1026569"/>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
        <p:nvSpPr>
          <p:cNvPr name="TextBox 6" id="6"/>
          <p:cNvSpPr txBox="true"/>
          <p:nvPr/>
        </p:nvSpPr>
        <p:spPr>
          <a:xfrm rot="0">
            <a:off x="12808501" y="2801842"/>
            <a:ext cx="4603238" cy="5650217"/>
          </a:xfrm>
          <a:prstGeom prst="rect">
            <a:avLst/>
          </a:prstGeom>
        </p:spPr>
        <p:txBody>
          <a:bodyPr anchor="t" rtlCol="false" tIns="0" lIns="0" bIns="0" rIns="0">
            <a:spAutoFit/>
          </a:bodyPr>
          <a:lstStyle/>
          <a:p>
            <a:pPr algn="just">
              <a:lnSpc>
                <a:spcPts val="4095"/>
              </a:lnSpc>
            </a:pPr>
            <a:r>
              <a:rPr lang="en-US" sz="2925" spc="-239">
                <a:solidFill>
                  <a:srgbClr val="FFFFFF"/>
                </a:solidFill>
                <a:latin typeface="Public Sans"/>
              </a:rPr>
              <a:t>While addressing stakeholders, we aim to provide insightful visual representations of appointment numbers categorized by gender and age range on a daily, monthly, and yearly basis. This will empower effective optimization of doctor usage and resource allocation for enhanced efficiency.</a:t>
            </a:r>
          </a:p>
          <a:p>
            <a:pPr algn="just">
              <a:lnSpc>
                <a:spcPts val="409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13968809" y="801052"/>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4428" y="2131708"/>
            <a:ext cx="11987120" cy="6712279"/>
          </a:xfrm>
          <a:custGeom>
            <a:avLst/>
            <a:gdLst/>
            <a:ahLst/>
            <a:cxnLst/>
            <a:rect r="r" b="b" t="t" l="l"/>
            <a:pathLst>
              <a:path h="6712279" w="11987120">
                <a:moveTo>
                  <a:pt x="0" y="0"/>
                </a:moveTo>
                <a:lnTo>
                  <a:pt x="11987120" y="0"/>
                </a:lnTo>
                <a:lnTo>
                  <a:pt x="11987120" y="6712279"/>
                </a:lnTo>
                <a:lnTo>
                  <a:pt x="0" y="6712279"/>
                </a:lnTo>
                <a:lnTo>
                  <a:pt x="0" y="0"/>
                </a:lnTo>
                <a:close/>
              </a:path>
            </a:pathLst>
          </a:custGeom>
          <a:blipFill>
            <a:blip r:embed="rId4"/>
            <a:stretch>
              <a:fillRect l="-145" t="0" r="-145" b="0"/>
            </a:stretch>
          </a:blipFill>
        </p:spPr>
      </p:sp>
      <p:sp>
        <p:nvSpPr>
          <p:cNvPr name="TextBox 4" id="4"/>
          <p:cNvSpPr txBox="true"/>
          <p:nvPr/>
        </p:nvSpPr>
        <p:spPr>
          <a:xfrm rot="0">
            <a:off x="744428" y="749638"/>
            <a:ext cx="7082432" cy="1043938"/>
          </a:xfrm>
          <a:prstGeom prst="rect">
            <a:avLst/>
          </a:prstGeom>
        </p:spPr>
        <p:txBody>
          <a:bodyPr anchor="t" rtlCol="false" tIns="0" lIns="0" bIns="0" rIns="0">
            <a:spAutoFit/>
          </a:bodyPr>
          <a:lstStyle/>
          <a:p>
            <a:pPr marL="0" indent="0" lvl="0">
              <a:lnSpc>
                <a:spcPts val="7679"/>
              </a:lnSpc>
            </a:pPr>
            <a:r>
              <a:rPr lang="en-US" sz="7999" spc="-767">
                <a:solidFill>
                  <a:srgbClr val="156669"/>
                </a:solidFill>
                <a:latin typeface="Public Sans"/>
              </a:rPr>
              <a:t>User Story 2</a:t>
            </a:r>
          </a:p>
        </p:txBody>
      </p:sp>
      <p:sp>
        <p:nvSpPr>
          <p:cNvPr name="TextBox 5" id="5"/>
          <p:cNvSpPr txBox="true"/>
          <p:nvPr/>
        </p:nvSpPr>
        <p:spPr>
          <a:xfrm rot="0">
            <a:off x="14833224" y="1026569"/>
            <a:ext cx="2119719" cy="388621"/>
          </a:xfrm>
          <a:prstGeom prst="rect">
            <a:avLst/>
          </a:prstGeom>
        </p:spPr>
        <p:txBody>
          <a:bodyPr anchor="t" rtlCol="false" tIns="0" lIns="0" bIns="0" rIns="0">
            <a:spAutoFit/>
          </a:bodyPr>
          <a:lstStyle/>
          <a:p>
            <a:pPr algn="l" marL="0" indent="0" lvl="0">
              <a:lnSpc>
                <a:spcPts val="2790"/>
              </a:lnSpc>
              <a:spcBef>
                <a:spcPct val="0"/>
              </a:spcBef>
            </a:pPr>
            <a:r>
              <a:rPr lang="en-US" sz="3000" spc="-246">
                <a:solidFill>
                  <a:srgbClr val="156669"/>
                </a:solidFill>
                <a:latin typeface="Public Sans"/>
              </a:rPr>
              <a:t>City Hospital</a:t>
            </a:r>
          </a:p>
        </p:txBody>
      </p:sp>
      <p:sp>
        <p:nvSpPr>
          <p:cNvPr name="TextBox 6" id="6"/>
          <p:cNvSpPr txBox="true"/>
          <p:nvPr/>
        </p:nvSpPr>
        <p:spPr>
          <a:xfrm rot="0">
            <a:off x="13019736" y="1857876"/>
            <a:ext cx="4603238" cy="7193267"/>
          </a:xfrm>
          <a:prstGeom prst="rect">
            <a:avLst/>
          </a:prstGeom>
        </p:spPr>
        <p:txBody>
          <a:bodyPr anchor="t" rtlCol="false" tIns="0" lIns="0" bIns="0" rIns="0">
            <a:spAutoFit/>
          </a:bodyPr>
          <a:lstStyle/>
          <a:p>
            <a:pPr algn="just">
              <a:lnSpc>
                <a:spcPts val="4095"/>
              </a:lnSpc>
            </a:pPr>
            <a:r>
              <a:rPr lang="en-US" sz="2925" spc="-239">
                <a:solidFill>
                  <a:srgbClr val="FFFFFF"/>
                </a:solidFill>
                <a:latin typeface="Public Sans"/>
              </a:rPr>
              <a:t>We aim to provide stakeholders with comprehensive insights into the various insurance offerings provided by the hospital. This includes the number of patients subscribed to each insurance plan and the revenue generated from insurance sales. These insights will facilitate informed decision-making and strategic planning for maximizing revenue and optimizing service offerings.</a:t>
            </a:r>
          </a:p>
          <a:p>
            <a:pPr algn="just">
              <a:lnSpc>
                <a:spcPts val="409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DAGDLhd4ZV0</dc:identifier>
  <dcterms:modified xsi:type="dcterms:W3CDTF">2011-08-01T06:04:30Z</dcterms:modified>
  <cp:revision>1</cp:revision>
  <dc:title>Blue Illustrated Medical Center Presentation</dc:title>
</cp:coreProperties>
</file>